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sldIdLst>
    <p:sldId id="257" r:id="rId2"/>
    <p:sldId id="281" r:id="rId3"/>
    <p:sldId id="349" r:id="rId4"/>
    <p:sldId id="381" r:id="rId5"/>
    <p:sldId id="358" r:id="rId6"/>
    <p:sldId id="391" r:id="rId7"/>
    <p:sldId id="329" r:id="rId8"/>
    <p:sldId id="383" r:id="rId9"/>
    <p:sldId id="382" r:id="rId10"/>
    <p:sldId id="350" r:id="rId11"/>
    <p:sldId id="392" r:id="rId12"/>
    <p:sldId id="298" r:id="rId13"/>
    <p:sldId id="395" r:id="rId14"/>
    <p:sldId id="402" r:id="rId15"/>
    <p:sldId id="393" r:id="rId16"/>
    <p:sldId id="396" r:id="rId17"/>
    <p:sldId id="398" r:id="rId18"/>
    <p:sldId id="405" r:id="rId19"/>
    <p:sldId id="407" r:id="rId20"/>
    <p:sldId id="408" r:id="rId21"/>
    <p:sldId id="409" r:id="rId22"/>
    <p:sldId id="410" r:id="rId23"/>
    <p:sldId id="399" r:id="rId24"/>
    <p:sldId id="424" r:id="rId25"/>
    <p:sldId id="423" r:id="rId26"/>
    <p:sldId id="411" r:id="rId27"/>
    <p:sldId id="412" r:id="rId28"/>
    <p:sldId id="425" r:id="rId29"/>
    <p:sldId id="406" r:id="rId30"/>
    <p:sldId id="413" r:id="rId31"/>
    <p:sldId id="414" r:id="rId32"/>
    <p:sldId id="400" r:id="rId33"/>
    <p:sldId id="415" r:id="rId34"/>
    <p:sldId id="416" r:id="rId35"/>
    <p:sldId id="403" r:id="rId36"/>
    <p:sldId id="422" r:id="rId37"/>
    <p:sldId id="417" r:id="rId38"/>
    <p:sldId id="418" r:id="rId39"/>
    <p:sldId id="419" r:id="rId40"/>
    <p:sldId id="420" r:id="rId41"/>
    <p:sldId id="421" r:id="rId42"/>
    <p:sldId id="394" r:id="rId43"/>
    <p:sldId id="397" r:id="rId44"/>
    <p:sldId id="401" r:id="rId45"/>
    <p:sldId id="286"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1725" autoAdjust="0"/>
  </p:normalViewPr>
  <p:slideViewPr>
    <p:cSldViewPr>
      <p:cViewPr>
        <p:scale>
          <a:sx n="100" d="100"/>
          <a:sy n="100" d="100"/>
        </p:scale>
        <p:origin x="1638" y="120"/>
      </p:cViewPr>
      <p:guideLst>
        <p:guide orient="horz" pos="981"/>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陆地碳循环模型开放式对比系统架构的构建</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陆地碳循环对比资源的组件化</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陆地碳循环模型对比引擎的构建</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陆地碳循环模型开放式对比系统架构的构建</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陆地碳循环对比资源的组件化</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陆地碳循环模型对比引擎的构建</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11</a:t>
            </a:fld>
            <a:endParaRPr lang="zh-CN" altLang="en-US"/>
          </a:p>
        </p:txBody>
      </p:sp>
    </p:spTree>
    <p:extLst>
      <p:ext uri="{BB962C8B-B14F-4D97-AF65-F5344CB8AC3E}">
        <p14:creationId xmlns:p14="http://schemas.microsoft.com/office/powerpoint/2010/main" val="328100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15</a:t>
            </a:fld>
            <a:endParaRPr lang="zh-CN" altLang="en-US"/>
          </a:p>
        </p:txBody>
      </p:sp>
    </p:spTree>
    <p:extLst>
      <p:ext uri="{BB962C8B-B14F-4D97-AF65-F5344CB8AC3E}">
        <p14:creationId xmlns:p14="http://schemas.microsoft.com/office/powerpoint/2010/main" val="4109798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2</a:t>
            </a:fld>
            <a:endParaRPr lang="zh-CN" altLang="en-US"/>
          </a:p>
        </p:txBody>
      </p:sp>
    </p:spTree>
    <p:extLst>
      <p:ext uri="{BB962C8B-B14F-4D97-AF65-F5344CB8AC3E}">
        <p14:creationId xmlns:p14="http://schemas.microsoft.com/office/powerpoint/2010/main" val="133635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311293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571737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44630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2-3min</a:t>
            </a:r>
          </a:p>
          <a:p>
            <a:r>
              <a:rPr lang="zh-CN" altLang="en-US" sz="1200" kern="1200" dirty="0" smtClean="0">
                <a:solidFill>
                  <a:schemeClr val="tx1"/>
                </a:solidFill>
                <a:effectLst/>
                <a:latin typeface="+mn-lt"/>
                <a:ea typeface="+mn-ea"/>
                <a:cs typeface="+mn-cs"/>
              </a:rPr>
              <a:t>因此，模型对比是当前研究的一个热点。</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512513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3698810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740505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4178180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2-3min</a:t>
            </a:r>
          </a:p>
          <a:p>
            <a:r>
              <a:rPr lang="zh-CN" altLang="en-US" sz="1200" kern="1200" dirty="0" smtClean="0">
                <a:solidFill>
                  <a:schemeClr val="tx1"/>
                </a:solidFill>
                <a:effectLst/>
                <a:latin typeface="+mn-lt"/>
                <a:ea typeface="+mn-ea"/>
                <a:cs typeface="+mn-cs"/>
              </a:rPr>
              <a:t>因此，模型对比是当前研究的一个热点。</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232780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2860081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42</a:t>
            </a:fld>
            <a:endParaRPr lang="zh-CN" altLang="en-US"/>
          </a:p>
        </p:txBody>
      </p:sp>
    </p:spTree>
    <p:extLst>
      <p:ext uri="{BB962C8B-B14F-4D97-AF65-F5344CB8AC3E}">
        <p14:creationId xmlns:p14="http://schemas.microsoft.com/office/powerpoint/2010/main" val="141606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45</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6</a:t>
            </a:fld>
            <a:endParaRPr lang="zh-CN" altLang="en-US"/>
          </a:p>
        </p:txBody>
      </p:sp>
    </p:spTree>
    <p:extLst>
      <p:ext uri="{BB962C8B-B14F-4D97-AF65-F5344CB8AC3E}">
        <p14:creationId xmlns:p14="http://schemas.microsoft.com/office/powerpoint/2010/main" val="14560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4min</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2019/5/16</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Tree>
    <p:extLst>
      <p:ext uri="{BB962C8B-B14F-4D97-AF65-F5344CB8AC3E}">
        <p14:creationId xmlns:p14="http://schemas.microsoft.com/office/powerpoint/2010/main" val="57369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02970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2019/5/16</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915104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3436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2019/5/16</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2019/5/16</a:t>
            </a:fld>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23528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2019/5/16</a:t>
            </a:fld>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968232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2019/5/16</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13.jpeg"/><Relationship Id="rId4" Type="http://schemas.openxmlformats.org/officeDocument/2006/relationships/image" Target="file:///G:\doc\papers\graduate-thesis\thuthesis\figures\jpg\ModelComparison!4-1-data-description-interface_4.jp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15.jpeg"/><Relationship Id="rId4" Type="http://schemas.openxmlformats.org/officeDocument/2006/relationships/image" Target="file:///G:\doc\papers\graduate-thesis\thuthesis\figures\data-service-1.jp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file:///G:\doc\papers\graduate-thesis\thuthesis\figures\before-encap.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file:///G:\doc\papers\graduate-thesis\thuthesis\figures\source-encap-proxy-encap.jpg" TargetMode="External"/><Relationship Id="rId5" Type="http://schemas.openxmlformats.org/officeDocument/2006/relationships/image" Target="../media/image22.jpeg"/><Relationship Id="rId4" Type="http://schemas.openxmlformats.org/officeDocument/2006/relationships/image" Target="file:///G:\doc\papers\graduate-thesis\thuthesis\figures\ms-encap-with-integration.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5" Type="http://schemas.openxmlformats.org/officeDocument/2006/relationships/image" Target="../media/image25.jpeg"/><Relationship Id="rId10" Type="http://schemas.openxmlformats.org/officeDocument/2006/relationships/image" Target="file:///G:\doc\papers\graduate-thesis\thuthesis\figures\results-app.jpg" TargetMode="External"/><Relationship Id="rId4" Type="http://schemas.openxmlformats.org/officeDocument/2006/relationships/image" Target="file:///G:\doc\papers\graduate-thesis\thuthesis\figures\portal-index.jpg" TargetMode="External"/><Relationship Id="rId9" Type="http://schemas.openxmlformats.org/officeDocument/2006/relationships/image" Target="../media/image27.jpe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29.png"/><Relationship Id="rId4" Type="http://schemas.openxmlformats.org/officeDocument/2006/relationships/image" Target="file:///G:\doc\papers\graduate-thesis\thuthesis\figures\22641-GPP-Line-chart.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33.jpeg"/><Relationship Id="rId4" Type="http://schemas.openxmlformats.org/officeDocument/2006/relationships/image" Target="file:///G:\doc\papers\graduate-thesis\thuthesis\figures\GPP-annual.jp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pic>
        <p:nvPicPr>
          <p:cNvPr id="7" name="Picture 22" descr="4397120691001284743839"/>
          <p:cNvPicPr>
            <a:picLocks noChangeAspect="1" noChangeArrowheads="1"/>
          </p:cNvPicPr>
          <p:nvPr/>
        </p:nvPicPr>
        <p:blipFill>
          <a:blip r:embed="rId3">
            <a:extLst>
              <a:ext uri="{28A0092B-C50C-407E-A947-70E740481C1C}">
                <a14:useLocalDpi xmlns:a14="http://schemas.microsoft.com/office/drawing/2010/main" val="0"/>
              </a:ext>
            </a:extLst>
          </a:blip>
          <a:srcRect l="23288" b="4440"/>
          <a:stretch>
            <a:fillRect/>
          </a:stretch>
        </p:blipFill>
        <p:spPr bwMode="auto">
          <a:xfrm>
            <a:off x="2987824" y="1196752"/>
            <a:ext cx="2874348" cy="66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189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5589240" cy="563563"/>
          </a:xfrm>
        </p:spPr>
        <p:txBody>
          <a:bodyPr/>
          <a:lstStyle/>
          <a:p>
            <a:r>
              <a:rPr lang="zh-CN" altLang="en-US" b="1" dirty="0" smtClean="0">
                <a:latin typeface="Times New Roman" pitchFamily="18" charset="0"/>
                <a:cs typeface="Times New Roman" pitchFamily="18" charset="0"/>
              </a:rPr>
              <a:t>目录</a:t>
            </a:r>
            <a:endParaRPr lang="zh-CN" altLang="en-US" b="1" dirty="0">
              <a:latin typeface="Times New Roman" pitchFamily="18" charset="0"/>
              <a:cs typeface="Times New Roman" pitchFamily="18" charset="0"/>
            </a:endParaRPr>
          </a:p>
        </p:txBody>
      </p:sp>
      <p:grpSp>
        <p:nvGrpSpPr>
          <p:cNvPr id="67" name="Group 121"/>
          <p:cNvGrpSpPr>
            <a:grpSpLocks/>
          </p:cNvGrpSpPr>
          <p:nvPr/>
        </p:nvGrpSpPr>
        <p:grpSpPr bwMode="auto">
          <a:xfrm>
            <a:off x="1331641" y="1491803"/>
            <a:ext cx="5976392" cy="665162"/>
            <a:chOff x="1152" y="1323"/>
            <a:chExt cx="3408" cy="419"/>
          </a:xfrm>
        </p:grpSpPr>
        <p:grpSp>
          <p:nvGrpSpPr>
            <p:cNvPr id="68" name="Group 93"/>
            <p:cNvGrpSpPr>
              <a:grpSpLocks/>
            </p:cNvGrpSpPr>
            <p:nvPr/>
          </p:nvGrpSpPr>
          <p:grpSpPr bwMode="auto">
            <a:xfrm>
              <a:off x="1152" y="1323"/>
              <a:ext cx="480" cy="419"/>
              <a:chOff x="1110" y="2656"/>
              <a:chExt cx="1549" cy="1351"/>
            </a:xfrm>
          </p:grpSpPr>
          <p:sp>
            <p:nvSpPr>
              <p:cNvPr id="72"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73"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74"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69" name="Line 101"/>
            <p:cNvSpPr>
              <a:spLocks noChangeShapeType="1"/>
            </p:cNvSpPr>
            <p:nvPr/>
          </p:nvSpPr>
          <p:spPr bwMode="auto">
            <a:xfrm>
              <a:off x="1536" y="1707"/>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70" name="Text Box 102"/>
            <p:cNvSpPr txBox="1">
              <a:spLocks noChangeArrowheads="1"/>
            </p:cNvSpPr>
            <p:nvPr/>
          </p:nvSpPr>
          <p:spPr bwMode="auto">
            <a:xfrm>
              <a:off x="1652" y="1350"/>
              <a:ext cx="2453"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研究背景和研究意义</a:t>
              </a:r>
              <a:endParaRPr kumimoji="1" lang="en-US" altLang="zh-CN" sz="2400" b="1" dirty="0">
                <a:latin typeface="微软雅黑" pitchFamily="34" charset="-122"/>
                <a:ea typeface="微软雅黑" pitchFamily="34" charset="-122"/>
              </a:endParaRPr>
            </a:p>
          </p:txBody>
        </p:sp>
        <p:sp>
          <p:nvSpPr>
            <p:cNvPr id="71" name="Text Box 103"/>
            <p:cNvSpPr txBox="1">
              <a:spLocks noChangeArrowheads="1"/>
            </p:cNvSpPr>
            <p:nvPr/>
          </p:nvSpPr>
          <p:spPr bwMode="gray">
            <a:xfrm>
              <a:off x="1276" y="1385"/>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grpSp>
        <p:nvGrpSpPr>
          <p:cNvPr id="83" name="Group 123"/>
          <p:cNvGrpSpPr>
            <a:grpSpLocks/>
          </p:cNvGrpSpPr>
          <p:nvPr/>
        </p:nvGrpSpPr>
        <p:grpSpPr bwMode="auto">
          <a:xfrm>
            <a:off x="1331640" y="3098221"/>
            <a:ext cx="5976392" cy="665162"/>
            <a:chOff x="1152" y="2461"/>
            <a:chExt cx="3408" cy="419"/>
          </a:xfrm>
        </p:grpSpPr>
        <p:grpSp>
          <p:nvGrpSpPr>
            <p:cNvPr id="84" name="Group 107"/>
            <p:cNvGrpSpPr>
              <a:grpSpLocks/>
            </p:cNvGrpSpPr>
            <p:nvPr/>
          </p:nvGrpSpPr>
          <p:grpSpPr bwMode="auto">
            <a:xfrm>
              <a:off x="1152" y="2461"/>
              <a:ext cx="480" cy="419"/>
              <a:chOff x="1110" y="2656"/>
              <a:chExt cx="1549" cy="1351"/>
            </a:xfrm>
          </p:grpSpPr>
          <p:sp>
            <p:nvSpPr>
              <p:cNvPr id="8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8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85"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6" name="Text Box 116"/>
            <p:cNvSpPr txBox="1">
              <a:spLocks noChangeArrowheads="1"/>
            </p:cNvSpPr>
            <p:nvPr/>
          </p:nvSpPr>
          <p:spPr bwMode="auto">
            <a:xfrm>
              <a:off x="1641" y="2475"/>
              <a:ext cx="2919" cy="291"/>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研究目标和技术路线</a:t>
              </a:r>
              <a:endParaRPr kumimoji="1" lang="en-US" altLang="zh-CN" sz="2400" b="1" dirty="0">
                <a:solidFill>
                  <a:srgbClr val="FF0000"/>
                </a:solidFill>
                <a:latin typeface="微软雅黑" pitchFamily="34" charset="-122"/>
                <a:ea typeface="微软雅黑" pitchFamily="34" charset="-122"/>
              </a:endParaRPr>
            </a:p>
          </p:txBody>
        </p:sp>
        <p:sp>
          <p:nvSpPr>
            <p:cNvPr id="87" name="Text Box 117"/>
            <p:cNvSpPr txBox="1">
              <a:spLocks noChangeArrowheads="1"/>
            </p:cNvSpPr>
            <p:nvPr/>
          </p:nvSpPr>
          <p:spPr bwMode="gray">
            <a:xfrm>
              <a:off x="1276"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grpSp>
        <p:nvGrpSpPr>
          <p:cNvPr id="91" name="Group 123"/>
          <p:cNvGrpSpPr>
            <a:grpSpLocks/>
          </p:cNvGrpSpPr>
          <p:nvPr/>
        </p:nvGrpSpPr>
        <p:grpSpPr bwMode="auto">
          <a:xfrm>
            <a:off x="1338537" y="3871016"/>
            <a:ext cx="5976392" cy="665162"/>
            <a:chOff x="1152" y="2461"/>
            <a:chExt cx="3408" cy="419"/>
          </a:xfrm>
        </p:grpSpPr>
        <p:grpSp>
          <p:nvGrpSpPr>
            <p:cNvPr id="92" name="Group 107"/>
            <p:cNvGrpSpPr>
              <a:grpSpLocks/>
            </p:cNvGrpSpPr>
            <p:nvPr/>
          </p:nvGrpSpPr>
          <p:grpSpPr bwMode="auto">
            <a:xfrm>
              <a:off x="1152" y="2461"/>
              <a:ext cx="480" cy="419"/>
              <a:chOff x="1110" y="2656"/>
              <a:chExt cx="1549" cy="1351"/>
            </a:xfrm>
          </p:grpSpPr>
          <p:sp>
            <p:nvSpPr>
              <p:cNvPr id="9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9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9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9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95" name="Text Box 117"/>
            <p:cNvSpPr txBox="1">
              <a:spLocks noChangeArrowheads="1"/>
            </p:cNvSpPr>
            <p:nvPr/>
          </p:nvSpPr>
          <p:spPr bwMode="gray">
            <a:xfrm>
              <a:off x="1260" y="2523"/>
              <a:ext cx="231" cy="291"/>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grpSp>
        <p:nvGrpSpPr>
          <p:cNvPr id="101" name="Group 123"/>
          <p:cNvGrpSpPr>
            <a:grpSpLocks/>
          </p:cNvGrpSpPr>
          <p:nvPr/>
        </p:nvGrpSpPr>
        <p:grpSpPr bwMode="auto">
          <a:xfrm>
            <a:off x="1338537" y="4636046"/>
            <a:ext cx="5976392" cy="665162"/>
            <a:chOff x="1152" y="2461"/>
            <a:chExt cx="3408" cy="419"/>
          </a:xfrm>
        </p:grpSpPr>
        <p:grpSp>
          <p:nvGrpSpPr>
            <p:cNvPr id="102" name="Group 107"/>
            <p:cNvGrpSpPr>
              <a:grpSpLocks/>
            </p:cNvGrpSpPr>
            <p:nvPr/>
          </p:nvGrpSpPr>
          <p:grpSpPr bwMode="auto">
            <a:xfrm>
              <a:off x="1152" y="2461"/>
              <a:ext cx="480" cy="419"/>
              <a:chOff x="1110" y="2656"/>
              <a:chExt cx="1549" cy="1351"/>
            </a:xfrm>
          </p:grpSpPr>
          <p:sp>
            <p:nvSpPr>
              <p:cNvPr id="10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0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0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0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0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105"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grpSp>
        <p:nvGrpSpPr>
          <p:cNvPr id="109" name="Group 123"/>
          <p:cNvGrpSpPr>
            <a:grpSpLocks/>
          </p:cNvGrpSpPr>
          <p:nvPr/>
        </p:nvGrpSpPr>
        <p:grpSpPr bwMode="auto">
          <a:xfrm>
            <a:off x="1331640" y="2304688"/>
            <a:ext cx="5976392" cy="665162"/>
            <a:chOff x="1152" y="2461"/>
            <a:chExt cx="3408" cy="419"/>
          </a:xfrm>
        </p:grpSpPr>
        <p:grpSp>
          <p:nvGrpSpPr>
            <p:cNvPr id="110" name="Group 107"/>
            <p:cNvGrpSpPr>
              <a:grpSpLocks/>
            </p:cNvGrpSpPr>
            <p:nvPr/>
          </p:nvGrpSpPr>
          <p:grpSpPr bwMode="auto">
            <a:xfrm>
              <a:off x="1152" y="2461"/>
              <a:ext cx="480" cy="419"/>
              <a:chOff x="1110" y="2656"/>
              <a:chExt cx="1549" cy="1351"/>
            </a:xfrm>
          </p:grpSpPr>
          <p:sp>
            <p:nvSpPr>
              <p:cNvPr id="11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1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1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11"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12" name="Text Box 116"/>
            <p:cNvSpPr txBox="1">
              <a:spLocks noChangeArrowheads="1"/>
            </p:cNvSpPr>
            <p:nvPr/>
          </p:nvSpPr>
          <p:spPr bwMode="auto">
            <a:xfrm>
              <a:off x="1656" y="2475"/>
              <a:ext cx="2904"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113"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3" name="灯片编号占位符 2"/>
          <p:cNvSpPr>
            <a:spLocks noGrp="1"/>
          </p:cNvSpPr>
          <p:nvPr>
            <p:ph type="sldNum" sz="quarter" idx="11"/>
          </p:nvPr>
        </p:nvSpPr>
        <p:spPr/>
        <p:txBody>
          <a:bodyPr/>
          <a:lstStyle/>
          <a:p>
            <a:fld id="{57EA92A5-C027-4AA6-B826-350AEA676BBC}" type="slidenum">
              <a:rPr lang="zh-CN" altLang="en-US" smtClean="0"/>
              <a:pPr/>
              <a:t>11</a:t>
            </a:fld>
            <a:endParaRPr lang="zh-CN" altLang="en-US"/>
          </a:p>
        </p:txBody>
      </p:sp>
    </p:spTree>
    <p:extLst>
      <p:ext uri="{BB962C8B-B14F-4D97-AF65-F5344CB8AC3E}">
        <p14:creationId xmlns:p14="http://schemas.microsoft.com/office/powerpoint/2010/main" val="1725423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075512" cy="3514328"/>
          </a:xfrm>
        </p:spPr>
        <p:txBody>
          <a:bodyPr/>
          <a:lstStyle/>
          <a:p>
            <a:pPr lvl="0"/>
            <a:r>
              <a:rPr lang="zh-CN" altLang="zh-CN" sz="2000" dirty="0">
                <a:latin typeface="宋体" panose="02010600030101010101" pitchFamily="2" charset="-122"/>
                <a:ea typeface="宋体" panose="02010600030101010101" pitchFamily="2" charset="-122"/>
              </a:rPr>
              <a:t>设计</a:t>
            </a:r>
            <a:r>
              <a:rPr lang="zh-CN" altLang="zh-CN" sz="2000" dirty="0" smtClean="0">
                <a:latin typeface="宋体" panose="02010600030101010101" pitchFamily="2" charset="-122"/>
                <a:ea typeface="宋体" panose="02010600030101010101" pitchFamily="2" charset="-122"/>
              </a:rPr>
              <a:t>并</a:t>
            </a:r>
            <a:r>
              <a:rPr lang="zh-CN" altLang="en-US" sz="2000" dirty="0" smtClean="0">
                <a:latin typeface="宋体" panose="02010600030101010101" pitchFamily="2" charset="-122"/>
                <a:ea typeface="宋体" panose="02010600030101010101" pitchFamily="2" charset="-122"/>
              </a:rPr>
              <a:t>实现一套基于网络服务的</a:t>
            </a:r>
            <a:r>
              <a:rPr lang="zh-CN" altLang="zh-CN" sz="2000" dirty="0" smtClean="0">
                <a:latin typeface="宋体" panose="02010600030101010101" pitchFamily="2" charset="-122"/>
                <a:ea typeface="宋体" panose="02010600030101010101" pitchFamily="2" charset="-122"/>
              </a:rPr>
              <a:t>开放式</a:t>
            </a:r>
            <a:r>
              <a:rPr lang="zh-CN" altLang="zh-CN" sz="2000" dirty="0">
                <a:latin typeface="宋体" panose="02010600030101010101" pitchFamily="2" charset="-122"/>
                <a:ea typeface="宋体" panose="02010600030101010101" pitchFamily="2" charset="-122"/>
              </a:rPr>
              <a:t>地理模型</a:t>
            </a:r>
            <a:r>
              <a:rPr lang="zh-CN" altLang="zh-CN"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框架</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以</a:t>
            </a:r>
            <a:r>
              <a:rPr lang="zh-CN" altLang="en-US" sz="2000" dirty="0">
                <a:latin typeface="宋体" panose="02010600030101010101" pitchFamily="2" charset="-122"/>
                <a:ea typeface="宋体" panose="02010600030101010101" pitchFamily="2" charset="-122"/>
              </a:rPr>
              <a:t>陆地生态系统碳循环模型为例，实现地理模型资源和数据资源的开放式接入</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zh-CN" sz="2000" dirty="0" smtClean="0">
                <a:latin typeface="宋体" panose="02010600030101010101" pitchFamily="2" charset="-122"/>
                <a:ea typeface="宋体" panose="02010600030101010101" pitchFamily="2" charset="-122"/>
              </a:rPr>
              <a:t>以陆地生态系统碳循环模型为例，</a:t>
            </a:r>
            <a:r>
              <a:rPr lang="zh-CN" altLang="en-US" sz="2000" dirty="0" smtClean="0">
                <a:latin typeface="宋体" panose="02010600030101010101" pitchFamily="2" charset="-122"/>
                <a:ea typeface="宋体" panose="02010600030101010101" pitchFamily="2" charset="-122"/>
              </a:rPr>
              <a:t>实现模型对比方案的构建和实施</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模型和数据搜集和修改</a:t>
              </a: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328254" cy="1298448"/>
            <a:chOff x="2669002" y="82296"/>
            <a:chExt cx="3328254" cy="1298448"/>
          </a:xfrm>
        </p:grpSpPr>
        <p:sp>
          <p:nvSpPr>
            <p:cNvPr id="225" name="矩形 224"/>
            <p:cNvSpPr/>
            <p:nvPr/>
          </p:nvSpPr>
          <p:spPr>
            <a:xfrm>
              <a:off x="2669002" y="82296"/>
              <a:ext cx="3328254"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330503" cy="1757908"/>
            <a:chOff x="2666729" y="1519281"/>
            <a:chExt cx="3330503" cy="1757908"/>
          </a:xfrm>
        </p:grpSpPr>
        <p:sp>
          <p:nvSpPr>
            <p:cNvPr id="194" name="矩形 193"/>
            <p:cNvSpPr/>
            <p:nvPr/>
          </p:nvSpPr>
          <p:spPr>
            <a:xfrm>
              <a:off x="2666729" y="1519281"/>
              <a:ext cx="3330503"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Tree>
    <p:extLst>
      <p:ext uri="{BB962C8B-B14F-4D97-AF65-F5344CB8AC3E}">
        <p14:creationId xmlns:p14="http://schemas.microsoft.com/office/powerpoint/2010/main" val="1458043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5733256"/>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4490323"/>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4538480"/>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98275"/>
            <a:ext cx="7924297" cy="145987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3206682"/>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97634"/>
            <a:ext cx="475394" cy="2692690"/>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4490323"/>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grpSp>
        <p:nvGrpSpPr>
          <p:cNvPr id="133" name="组合 132"/>
          <p:cNvGrpSpPr/>
          <p:nvPr/>
        </p:nvGrpSpPr>
        <p:grpSpPr>
          <a:xfrm>
            <a:off x="4437604" y="1842084"/>
            <a:ext cx="3563739" cy="1288537"/>
            <a:chOff x="6395617" y="3385057"/>
            <a:chExt cx="3563739" cy="1316353"/>
          </a:xfrm>
        </p:grpSpPr>
        <p:sp>
          <p:nvSpPr>
            <p:cNvPr id="223" name="矩形 222"/>
            <p:cNvSpPr/>
            <p:nvPr/>
          </p:nvSpPr>
          <p:spPr>
            <a:xfrm>
              <a:off x="6395617" y="3385057"/>
              <a:ext cx="3563739" cy="1316353"/>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4" name="矩形 223"/>
            <p:cNvSpPr/>
            <p:nvPr/>
          </p:nvSpPr>
          <p:spPr>
            <a:xfrm>
              <a:off x="6470386" y="3457598"/>
              <a:ext cx="577834" cy="117907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数据服务的封装发布</a:t>
              </a:r>
            </a:p>
          </p:txBody>
        </p:sp>
      </p:grpSp>
      <p:sp>
        <p:nvSpPr>
          <p:cNvPr id="134" name="矩形 133"/>
          <p:cNvSpPr/>
          <p:nvPr/>
        </p:nvSpPr>
        <p:spPr>
          <a:xfrm>
            <a:off x="710992" y="1846496"/>
            <a:ext cx="3328251" cy="12860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5" name="矩形 134"/>
          <p:cNvSpPr/>
          <p:nvPr/>
        </p:nvSpPr>
        <p:spPr>
          <a:xfrm>
            <a:off x="759106" y="194265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模型服务的封装发布</a:t>
            </a:r>
          </a:p>
        </p:txBody>
      </p:sp>
      <p:grpSp>
        <p:nvGrpSpPr>
          <p:cNvPr id="138" name="组合 137"/>
          <p:cNvGrpSpPr/>
          <p:nvPr/>
        </p:nvGrpSpPr>
        <p:grpSpPr>
          <a:xfrm>
            <a:off x="710992" y="3224496"/>
            <a:ext cx="3328251" cy="1203054"/>
            <a:chOff x="2719805" y="3384040"/>
            <a:chExt cx="3328251" cy="1203054"/>
          </a:xfrm>
        </p:grpSpPr>
        <p:grpSp>
          <p:nvGrpSpPr>
            <p:cNvPr id="196" name="组合 195"/>
            <p:cNvGrpSpPr/>
            <p:nvPr/>
          </p:nvGrpSpPr>
          <p:grpSpPr>
            <a:xfrm>
              <a:off x="2719805" y="3384040"/>
              <a:ext cx="3328251" cy="1203054"/>
              <a:chOff x="2669005" y="4805569"/>
              <a:chExt cx="3328251" cy="1203054"/>
            </a:xfrm>
          </p:grpSpPr>
          <p:sp>
            <p:nvSpPr>
              <p:cNvPr id="201" name="矩形 200"/>
              <p:cNvSpPr/>
              <p:nvPr/>
            </p:nvSpPr>
            <p:spPr>
              <a:xfrm>
                <a:off x="2669005" y="4805569"/>
                <a:ext cx="3328251"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2" name="矩形 201"/>
              <p:cNvSpPr/>
              <p:nvPr/>
            </p:nvSpPr>
            <p:spPr>
              <a:xfrm>
                <a:off x="2717119" y="483172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的实现</a:t>
                </a:r>
              </a:p>
            </p:txBody>
          </p:sp>
        </p:grpSp>
        <p:sp>
          <p:nvSpPr>
            <p:cNvPr id="197" name="圆角矩形 196"/>
            <p:cNvSpPr/>
            <p:nvPr/>
          </p:nvSpPr>
          <p:spPr>
            <a:xfrm>
              <a:off x="3628915" y="3427105"/>
              <a:ext cx="2049089" cy="242481"/>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300" b="0" i="0" u="none" strike="noStrike" kern="0" cap="none" spc="0" normalizeH="0" baseline="3000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8" name="圆角矩形 197"/>
            <p:cNvSpPr/>
            <p:nvPr/>
          </p:nvSpPr>
          <p:spPr>
            <a:xfrm>
              <a:off x="3628915" y="3715287"/>
              <a:ext cx="2053894" cy="24658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99" name="圆角矩形 198"/>
            <p:cNvSpPr/>
            <p:nvPr/>
          </p:nvSpPr>
          <p:spPr>
            <a:xfrm>
              <a:off x="3619877" y="4003021"/>
              <a:ext cx="2065731" cy="24842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p>
          </p:txBody>
        </p:sp>
        <p:sp>
          <p:nvSpPr>
            <p:cNvPr id="200" name="圆角矩形 199"/>
            <p:cNvSpPr/>
            <p:nvPr/>
          </p:nvSpPr>
          <p:spPr>
            <a:xfrm>
              <a:off x="3619280" y="4297148"/>
              <a:ext cx="2065731" cy="250399"/>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
        <p:nvSpPr>
          <p:cNvPr id="140" name="矩形 139"/>
          <p:cNvSpPr/>
          <p:nvPr/>
        </p:nvSpPr>
        <p:spPr>
          <a:xfrm>
            <a:off x="1410001"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1" name="矩形 140"/>
          <p:cNvSpPr/>
          <p:nvPr/>
        </p:nvSpPr>
        <p:spPr>
          <a:xfrm>
            <a:off x="1413797"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42" name="矩形 141"/>
          <p:cNvSpPr/>
          <p:nvPr/>
        </p:nvSpPr>
        <p:spPr>
          <a:xfrm>
            <a:off x="2784023" y="2647324"/>
            <a:ext cx="1152197"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3" name="直接箭头连接符 142"/>
          <p:cNvCxnSpPr>
            <a:stCxn id="140" idx="2"/>
            <a:endCxn id="141" idx="0"/>
          </p:cNvCxnSpPr>
          <p:nvPr/>
        </p:nvCxnSpPr>
        <p:spPr>
          <a:xfrm>
            <a:off x="1997267" y="2447192"/>
            <a:ext cx="3796"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44" name="直接箭头连接符 143"/>
          <p:cNvCxnSpPr>
            <a:stCxn id="141" idx="3"/>
            <a:endCxn id="142" idx="1"/>
          </p:cNvCxnSpPr>
          <p:nvPr/>
        </p:nvCxnSpPr>
        <p:spPr>
          <a:xfrm>
            <a:off x="2588328" y="2842524"/>
            <a:ext cx="195695" cy="0"/>
          </a:xfrm>
          <a:prstGeom prst="straightConnector1">
            <a:avLst/>
          </a:prstGeom>
          <a:noFill/>
          <a:ln w="6350" cap="flat" cmpd="sng" algn="ctr">
            <a:solidFill>
              <a:sysClr val="windowText" lastClr="000000"/>
            </a:solidFill>
            <a:prstDash val="solid"/>
            <a:miter lim="800000"/>
            <a:tailEnd type="triangle"/>
          </a:ln>
          <a:effectLst/>
        </p:spPr>
      </p:cxnSp>
      <p:grpSp>
        <p:nvGrpSpPr>
          <p:cNvPr id="145" name="组合 144"/>
          <p:cNvGrpSpPr/>
          <p:nvPr/>
        </p:nvGrpSpPr>
        <p:grpSpPr>
          <a:xfrm>
            <a:off x="2789521" y="1933728"/>
            <a:ext cx="1144550" cy="538989"/>
            <a:chOff x="4747534" y="3476701"/>
            <a:chExt cx="1144550" cy="538989"/>
          </a:xfrm>
        </p:grpSpPr>
        <p:sp>
          <p:nvSpPr>
            <p:cNvPr id="192" name="文本框 191"/>
            <p:cNvSpPr txBox="1"/>
            <p:nvPr/>
          </p:nvSpPr>
          <p:spPr>
            <a:xfrm>
              <a:off x="4747534"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3" name="流程图: 多文档 192"/>
            <p:cNvSpPr/>
            <p:nvPr/>
          </p:nvSpPr>
          <p:spPr>
            <a:xfrm>
              <a:off x="4751330" y="34767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46" name="矩形 145"/>
          <p:cNvSpPr/>
          <p:nvPr/>
        </p:nvSpPr>
        <p:spPr>
          <a:xfrm>
            <a:off x="5295334"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7" name="矩形 146"/>
          <p:cNvSpPr/>
          <p:nvPr/>
        </p:nvSpPr>
        <p:spPr>
          <a:xfrm>
            <a:off x="5295334"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元数据描述</a:t>
            </a:r>
          </a:p>
        </p:txBody>
      </p:sp>
      <p:sp>
        <p:nvSpPr>
          <p:cNvPr id="148" name="矩形 147"/>
          <p:cNvSpPr/>
          <p:nvPr/>
        </p:nvSpPr>
        <p:spPr>
          <a:xfrm>
            <a:off x="6665561" y="2657309"/>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9" name="直接箭头连接符 148"/>
          <p:cNvCxnSpPr>
            <a:stCxn id="146" idx="2"/>
            <a:endCxn id="147" idx="0"/>
          </p:cNvCxnSpPr>
          <p:nvPr/>
        </p:nvCxnSpPr>
        <p:spPr>
          <a:xfrm>
            <a:off x="5882600" y="2447192"/>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50" name="直接箭头连接符 149"/>
          <p:cNvCxnSpPr>
            <a:stCxn id="147" idx="3"/>
            <a:endCxn id="148" idx="1"/>
          </p:cNvCxnSpPr>
          <p:nvPr/>
        </p:nvCxnSpPr>
        <p:spPr>
          <a:xfrm>
            <a:off x="6469865" y="2842524"/>
            <a:ext cx="195696" cy="4992"/>
          </a:xfrm>
          <a:prstGeom prst="straightConnector1">
            <a:avLst/>
          </a:prstGeom>
          <a:noFill/>
          <a:ln w="6350" cap="flat" cmpd="sng" algn="ctr">
            <a:solidFill>
              <a:sysClr val="windowText" lastClr="000000"/>
            </a:solidFill>
            <a:prstDash val="solid"/>
            <a:miter lim="800000"/>
            <a:tailEnd type="triangle"/>
          </a:ln>
          <a:effectLst/>
        </p:spPr>
      </p:cxnSp>
      <p:grpSp>
        <p:nvGrpSpPr>
          <p:cNvPr id="151" name="组合 150"/>
          <p:cNvGrpSpPr/>
          <p:nvPr/>
        </p:nvGrpSpPr>
        <p:grpSpPr>
          <a:xfrm>
            <a:off x="6674854" y="1971828"/>
            <a:ext cx="1140754" cy="538989"/>
            <a:chOff x="8632867" y="3514801"/>
            <a:chExt cx="1140754" cy="538989"/>
          </a:xfrm>
        </p:grpSpPr>
        <p:sp>
          <p:nvSpPr>
            <p:cNvPr id="190" name="文本框 189"/>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1" name="流程图: 多文档 190"/>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52" name="上箭头 151"/>
          <p:cNvSpPr/>
          <p:nvPr/>
        </p:nvSpPr>
        <p:spPr>
          <a:xfrm>
            <a:off x="7163077" y="2477990"/>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53" name="上箭头 152"/>
          <p:cNvSpPr/>
          <p:nvPr/>
        </p:nvSpPr>
        <p:spPr>
          <a:xfrm>
            <a:off x="3283439" y="2453515"/>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154" name="组合 153"/>
          <p:cNvGrpSpPr/>
          <p:nvPr/>
        </p:nvGrpSpPr>
        <p:grpSpPr>
          <a:xfrm>
            <a:off x="4437604" y="3224496"/>
            <a:ext cx="3563739" cy="1203054"/>
            <a:chOff x="6395617" y="4805569"/>
            <a:chExt cx="3563739" cy="1203054"/>
          </a:xfrm>
        </p:grpSpPr>
        <p:sp>
          <p:nvSpPr>
            <p:cNvPr id="188" name="矩形 187"/>
            <p:cNvSpPr/>
            <p:nvPr/>
          </p:nvSpPr>
          <p:spPr>
            <a:xfrm>
              <a:off x="6395617" y="4805569"/>
              <a:ext cx="3563739"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矩形 188"/>
            <p:cNvSpPr/>
            <p:nvPr/>
          </p:nvSpPr>
          <p:spPr>
            <a:xfrm>
              <a:off x="6467032" y="4831729"/>
              <a:ext cx="58118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对比服务的封装发布</a:t>
              </a:r>
            </a:p>
          </p:txBody>
        </p:sp>
      </p:grpSp>
      <p:sp>
        <p:nvSpPr>
          <p:cNvPr id="161" name="矩形 160"/>
          <p:cNvSpPr/>
          <p:nvPr/>
        </p:nvSpPr>
        <p:spPr>
          <a:xfrm>
            <a:off x="176095" y="5161002"/>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5209159"/>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5161002"/>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5265712"/>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5688509"/>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4617785"/>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4617785"/>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4618881"/>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3206682"/>
            <a:ext cx="0" cy="1283640"/>
          </a:xfrm>
          <a:prstGeom prst="line">
            <a:avLst/>
          </a:prstGeom>
          <a:noFill/>
          <a:ln w="6350" cap="flat" cmpd="sng" algn="ctr">
            <a:solidFill>
              <a:sysClr val="windowText" lastClr="000000"/>
            </a:solidFill>
            <a:prstDash val="solid"/>
            <a:miter lim="800000"/>
          </a:ln>
          <a:effectLst/>
        </p:spPr>
      </p:cxnSp>
      <p:sp>
        <p:nvSpPr>
          <p:cNvPr id="170" name="矩形 169"/>
          <p:cNvSpPr/>
          <p:nvPr/>
        </p:nvSpPr>
        <p:spPr>
          <a:xfrm>
            <a:off x="5295334" y="3332266"/>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71" name="矩形 170"/>
          <p:cNvSpPr/>
          <p:nvPr/>
        </p:nvSpPr>
        <p:spPr>
          <a:xfrm>
            <a:off x="5295334" y="3956001"/>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72" name="矩形 171"/>
          <p:cNvSpPr/>
          <p:nvPr/>
        </p:nvSpPr>
        <p:spPr>
          <a:xfrm>
            <a:off x="6665561" y="3965986"/>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grpSp>
        <p:nvGrpSpPr>
          <p:cNvPr id="173" name="组合 172"/>
          <p:cNvGrpSpPr/>
          <p:nvPr/>
        </p:nvGrpSpPr>
        <p:grpSpPr>
          <a:xfrm>
            <a:off x="6674854" y="3280505"/>
            <a:ext cx="1140754" cy="538989"/>
            <a:chOff x="8632867" y="3514801"/>
            <a:chExt cx="1140754" cy="538989"/>
          </a:xfrm>
        </p:grpSpPr>
        <p:sp>
          <p:nvSpPr>
            <p:cNvPr id="175" name="文本框 174"/>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流程图: 多文档 175"/>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74" name="上箭头 173"/>
          <p:cNvSpPr/>
          <p:nvPr/>
        </p:nvSpPr>
        <p:spPr>
          <a:xfrm>
            <a:off x="7163077" y="3786667"/>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Tree>
    <p:extLst>
      <p:ext uri="{BB962C8B-B14F-4D97-AF65-F5344CB8AC3E}">
        <p14:creationId xmlns:p14="http://schemas.microsoft.com/office/powerpoint/2010/main" val="570031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5589240" cy="563563"/>
          </a:xfrm>
        </p:spPr>
        <p:txBody>
          <a:bodyPr/>
          <a:lstStyle/>
          <a:p>
            <a:r>
              <a:rPr lang="zh-CN" altLang="en-US" b="1" dirty="0" smtClean="0">
                <a:latin typeface="Times New Roman" pitchFamily="18" charset="0"/>
                <a:cs typeface="Times New Roman" pitchFamily="18" charset="0"/>
              </a:rPr>
              <a:t>目录</a:t>
            </a:r>
            <a:endParaRPr lang="zh-CN" altLang="en-US" b="1" dirty="0">
              <a:latin typeface="Times New Roman" pitchFamily="18" charset="0"/>
              <a:cs typeface="Times New Roman" pitchFamily="18" charset="0"/>
            </a:endParaRPr>
          </a:p>
        </p:txBody>
      </p:sp>
      <p:grpSp>
        <p:nvGrpSpPr>
          <p:cNvPr id="67" name="Group 121"/>
          <p:cNvGrpSpPr>
            <a:grpSpLocks/>
          </p:cNvGrpSpPr>
          <p:nvPr/>
        </p:nvGrpSpPr>
        <p:grpSpPr bwMode="auto">
          <a:xfrm>
            <a:off x="1331641" y="1491803"/>
            <a:ext cx="5976392" cy="665162"/>
            <a:chOff x="1152" y="1323"/>
            <a:chExt cx="3408" cy="419"/>
          </a:xfrm>
        </p:grpSpPr>
        <p:grpSp>
          <p:nvGrpSpPr>
            <p:cNvPr id="68" name="Group 93"/>
            <p:cNvGrpSpPr>
              <a:grpSpLocks/>
            </p:cNvGrpSpPr>
            <p:nvPr/>
          </p:nvGrpSpPr>
          <p:grpSpPr bwMode="auto">
            <a:xfrm>
              <a:off x="1152" y="1323"/>
              <a:ext cx="480" cy="419"/>
              <a:chOff x="1110" y="2656"/>
              <a:chExt cx="1549" cy="1351"/>
            </a:xfrm>
          </p:grpSpPr>
          <p:sp>
            <p:nvSpPr>
              <p:cNvPr id="72"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73"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74"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69" name="Line 101"/>
            <p:cNvSpPr>
              <a:spLocks noChangeShapeType="1"/>
            </p:cNvSpPr>
            <p:nvPr/>
          </p:nvSpPr>
          <p:spPr bwMode="auto">
            <a:xfrm>
              <a:off x="1536" y="1707"/>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70" name="Text Box 102"/>
            <p:cNvSpPr txBox="1">
              <a:spLocks noChangeArrowheads="1"/>
            </p:cNvSpPr>
            <p:nvPr/>
          </p:nvSpPr>
          <p:spPr bwMode="auto">
            <a:xfrm>
              <a:off x="1652" y="1350"/>
              <a:ext cx="2453"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研究背景和研究意义</a:t>
              </a:r>
              <a:endParaRPr kumimoji="1" lang="en-US" altLang="zh-CN" sz="2400" b="1" dirty="0">
                <a:latin typeface="微软雅黑" pitchFamily="34" charset="-122"/>
                <a:ea typeface="微软雅黑" pitchFamily="34" charset="-122"/>
              </a:endParaRPr>
            </a:p>
          </p:txBody>
        </p:sp>
        <p:sp>
          <p:nvSpPr>
            <p:cNvPr id="71" name="Text Box 103"/>
            <p:cNvSpPr txBox="1">
              <a:spLocks noChangeArrowheads="1"/>
            </p:cNvSpPr>
            <p:nvPr/>
          </p:nvSpPr>
          <p:spPr bwMode="gray">
            <a:xfrm>
              <a:off x="1276" y="1385"/>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grpSp>
        <p:nvGrpSpPr>
          <p:cNvPr id="83" name="Group 123"/>
          <p:cNvGrpSpPr>
            <a:grpSpLocks/>
          </p:cNvGrpSpPr>
          <p:nvPr/>
        </p:nvGrpSpPr>
        <p:grpSpPr bwMode="auto">
          <a:xfrm>
            <a:off x="1331640" y="3098221"/>
            <a:ext cx="5976392" cy="665162"/>
            <a:chOff x="1152" y="2461"/>
            <a:chExt cx="3408" cy="419"/>
          </a:xfrm>
        </p:grpSpPr>
        <p:grpSp>
          <p:nvGrpSpPr>
            <p:cNvPr id="84" name="Group 107"/>
            <p:cNvGrpSpPr>
              <a:grpSpLocks/>
            </p:cNvGrpSpPr>
            <p:nvPr/>
          </p:nvGrpSpPr>
          <p:grpSpPr bwMode="auto">
            <a:xfrm>
              <a:off x="1152" y="2461"/>
              <a:ext cx="480" cy="419"/>
              <a:chOff x="1110" y="2656"/>
              <a:chExt cx="1549" cy="1351"/>
            </a:xfrm>
          </p:grpSpPr>
          <p:sp>
            <p:nvSpPr>
              <p:cNvPr id="8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8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85"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6" name="Text Box 116"/>
            <p:cNvSpPr txBox="1">
              <a:spLocks noChangeArrowheads="1"/>
            </p:cNvSpPr>
            <p:nvPr/>
          </p:nvSpPr>
          <p:spPr bwMode="auto">
            <a:xfrm>
              <a:off x="1641" y="2475"/>
              <a:ext cx="2919"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87" name="Text Box 117"/>
            <p:cNvSpPr txBox="1">
              <a:spLocks noChangeArrowheads="1"/>
            </p:cNvSpPr>
            <p:nvPr/>
          </p:nvSpPr>
          <p:spPr bwMode="gray">
            <a:xfrm>
              <a:off x="1276"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grpSp>
        <p:nvGrpSpPr>
          <p:cNvPr id="91" name="Group 123"/>
          <p:cNvGrpSpPr>
            <a:grpSpLocks/>
          </p:cNvGrpSpPr>
          <p:nvPr/>
        </p:nvGrpSpPr>
        <p:grpSpPr bwMode="auto">
          <a:xfrm>
            <a:off x="1338537" y="3871016"/>
            <a:ext cx="5976392" cy="665162"/>
            <a:chOff x="1152" y="2461"/>
            <a:chExt cx="3408" cy="419"/>
          </a:xfrm>
        </p:grpSpPr>
        <p:grpSp>
          <p:nvGrpSpPr>
            <p:cNvPr id="92" name="Group 107"/>
            <p:cNvGrpSpPr>
              <a:grpSpLocks/>
            </p:cNvGrpSpPr>
            <p:nvPr/>
          </p:nvGrpSpPr>
          <p:grpSpPr bwMode="auto">
            <a:xfrm>
              <a:off x="1152" y="2461"/>
              <a:ext cx="480" cy="419"/>
              <a:chOff x="1110" y="2656"/>
              <a:chExt cx="1549" cy="1351"/>
            </a:xfrm>
          </p:grpSpPr>
          <p:sp>
            <p:nvSpPr>
              <p:cNvPr id="9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9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9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9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95" name="Text Box 117"/>
            <p:cNvSpPr txBox="1">
              <a:spLocks noChangeArrowheads="1"/>
            </p:cNvSpPr>
            <p:nvPr/>
          </p:nvSpPr>
          <p:spPr bwMode="gray">
            <a:xfrm>
              <a:off x="1260" y="2523"/>
              <a:ext cx="231" cy="291"/>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grpSp>
        <p:nvGrpSpPr>
          <p:cNvPr id="101" name="Group 123"/>
          <p:cNvGrpSpPr>
            <a:grpSpLocks/>
          </p:cNvGrpSpPr>
          <p:nvPr/>
        </p:nvGrpSpPr>
        <p:grpSpPr bwMode="auto">
          <a:xfrm>
            <a:off x="1338537" y="4636046"/>
            <a:ext cx="5976392" cy="665162"/>
            <a:chOff x="1152" y="2461"/>
            <a:chExt cx="3408" cy="419"/>
          </a:xfrm>
        </p:grpSpPr>
        <p:grpSp>
          <p:nvGrpSpPr>
            <p:cNvPr id="102" name="Group 107"/>
            <p:cNvGrpSpPr>
              <a:grpSpLocks/>
            </p:cNvGrpSpPr>
            <p:nvPr/>
          </p:nvGrpSpPr>
          <p:grpSpPr bwMode="auto">
            <a:xfrm>
              <a:off x="1152" y="2461"/>
              <a:ext cx="480" cy="419"/>
              <a:chOff x="1110" y="2656"/>
              <a:chExt cx="1549" cy="1351"/>
            </a:xfrm>
          </p:grpSpPr>
          <p:sp>
            <p:nvSpPr>
              <p:cNvPr id="10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0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0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0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0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105"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grpSp>
        <p:nvGrpSpPr>
          <p:cNvPr id="109" name="Group 123"/>
          <p:cNvGrpSpPr>
            <a:grpSpLocks/>
          </p:cNvGrpSpPr>
          <p:nvPr/>
        </p:nvGrpSpPr>
        <p:grpSpPr bwMode="auto">
          <a:xfrm>
            <a:off x="1331640" y="2304688"/>
            <a:ext cx="5976392" cy="665162"/>
            <a:chOff x="1152" y="2461"/>
            <a:chExt cx="3408" cy="419"/>
          </a:xfrm>
        </p:grpSpPr>
        <p:grpSp>
          <p:nvGrpSpPr>
            <p:cNvPr id="110" name="Group 107"/>
            <p:cNvGrpSpPr>
              <a:grpSpLocks/>
            </p:cNvGrpSpPr>
            <p:nvPr/>
          </p:nvGrpSpPr>
          <p:grpSpPr bwMode="auto">
            <a:xfrm>
              <a:off x="1152" y="2461"/>
              <a:ext cx="480" cy="419"/>
              <a:chOff x="1110" y="2656"/>
              <a:chExt cx="1549" cy="1351"/>
            </a:xfrm>
          </p:grpSpPr>
          <p:sp>
            <p:nvSpPr>
              <p:cNvPr id="11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1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1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11"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12" name="Text Box 116"/>
            <p:cNvSpPr txBox="1">
              <a:spLocks noChangeArrowheads="1"/>
            </p:cNvSpPr>
            <p:nvPr/>
          </p:nvSpPr>
          <p:spPr bwMode="auto">
            <a:xfrm>
              <a:off x="1656" y="2475"/>
              <a:ext cx="2904"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113"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3" name="灯片编号占位符 2"/>
          <p:cNvSpPr>
            <a:spLocks noGrp="1"/>
          </p:cNvSpPr>
          <p:nvPr>
            <p:ph type="sldNum" sz="quarter" idx="11"/>
          </p:nvPr>
        </p:nvSpPr>
        <p:spPr/>
        <p:txBody>
          <a:bodyPr/>
          <a:lstStyle/>
          <a:p>
            <a:fld id="{57EA92A5-C027-4AA6-B826-350AEA676BBC}" type="slidenum">
              <a:rPr lang="zh-CN" altLang="en-US" smtClean="0"/>
              <a:pPr/>
              <a:t>15</a:t>
            </a:fld>
            <a:endParaRPr lang="zh-CN" altLang="en-US"/>
          </a:p>
        </p:txBody>
      </p:sp>
    </p:spTree>
    <p:extLst>
      <p:ext uri="{BB962C8B-B14F-4D97-AF65-F5344CB8AC3E}">
        <p14:creationId xmlns:p14="http://schemas.microsoft.com/office/powerpoint/2010/main" val="3138246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1318141118"/>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碳循环模型开放式对比系统架构的</a:t>
            </a:r>
            <a:r>
              <a:rPr lang="zh-CN" altLang="en-US" sz="2400" dirty="0" smtClean="0"/>
              <a:t>构建</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spTree>
    <p:extLst>
      <p:ext uri="{BB962C8B-B14F-4D97-AF65-F5344CB8AC3E}">
        <p14:creationId xmlns:p14="http://schemas.microsoft.com/office/powerpoint/2010/main" val="715195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碳循环模型开放式对比系统架构的</a:t>
            </a:r>
            <a:r>
              <a:rPr lang="zh-CN" altLang="en-US" sz="2400" dirty="0" smtClean="0"/>
              <a:t>构建</a:t>
            </a:r>
            <a:endParaRPr lang="zh-CN" altLang="en-US" sz="2400" dirty="0"/>
          </a:p>
        </p:txBody>
      </p:sp>
      <p:sp>
        <p:nvSpPr>
          <p:cNvPr id="4" name="内容占位符 2"/>
          <p:cNvSpPr txBox="1">
            <a:spLocks/>
          </p:cNvSpPr>
          <p:nvPr/>
        </p:nvSpPr>
        <p:spPr bwMode="auto">
          <a:xfrm>
            <a:off x="490112" y="1066800"/>
            <a:ext cx="517788" cy="569169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6104344" y="4371961"/>
              <a:ext cx="527841"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131" name="矩形 130"/>
            <p:cNvSpPr/>
            <p:nvPr/>
          </p:nvSpPr>
          <p:spPr>
            <a:xfrm>
              <a:off x="7709602" y="4355480"/>
              <a:ext cx="604280"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发布</a:t>
              </a:r>
            </a:p>
          </p:txBody>
        </p:sp>
        <p:sp>
          <p:nvSpPr>
            <p:cNvPr id="132" name="矩形 131"/>
            <p:cNvSpPr/>
            <p:nvPr/>
          </p:nvSpPr>
          <p:spPr>
            <a:xfrm>
              <a:off x="6935526" y="4362436"/>
              <a:ext cx="53876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部署</a:t>
              </a:r>
            </a:p>
          </p:txBody>
        </p:sp>
        <p:cxnSp>
          <p:nvCxnSpPr>
            <p:cNvPr id="133" name="直接箭头连接符 132"/>
            <p:cNvCxnSpPr>
              <a:stCxn id="130" idx="3"/>
              <a:endCxn id="132" idx="1"/>
            </p:cNvCxnSpPr>
            <p:nvPr/>
          </p:nvCxnSpPr>
          <p:spPr>
            <a:xfrm flipV="1">
              <a:off x="6632185" y="4501987"/>
              <a:ext cx="303341"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235308"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892176"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368641"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889512" y="4502010"/>
              <a:ext cx="214832"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碳循环开放式对比</a:t>
            </a:r>
            <a:r>
              <a:rPr lang="zh-CN" altLang="en-US" sz="2400" dirty="0" smtClean="0"/>
              <a:t>资源组件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
        <p:nvSpPr>
          <p:cNvPr id="26" name="流程图: 可选过程 25"/>
          <p:cNvSpPr/>
          <p:nvPr/>
        </p:nvSpPr>
        <p:spPr>
          <a:xfrm>
            <a:off x="2892400" y="4365104"/>
            <a:ext cx="1225006"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27" name="流程图: 可选过程 26"/>
          <p:cNvSpPr/>
          <p:nvPr/>
        </p:nvSpPr>
        <p:spPr>
          <a:xfrm>
            <a:off x="4529154" y="4365104"/>
            <a:ext cx="76085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Times New Roman" panose="02020603050405020304" pitchFamily="18" charset="0"/>
                <a:ea typeface="宋体" panose="02010600030101010101" pitchFamily="2" charset="-122"/>
              </a:rPr>
              <a:t>标准化</a:t>
            </a: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28" name="流程图: 可选过程 27"/>
          <p:cNvSpPr/>
          <p:nvPr/>
        </p:nvSpPr>
        <p:spPr>
          <a:xfrm>
            <a:off x="5647807" y="4365104"/>
            <a:ext cx="789493"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29" name="直接箭头连接符 28"/>
          <p:cNvCxnSpPr>
            <a:stCxn id="26" idx="3"/>
            <a:endCxn id="27" idx="1"/>
          </p:cNvCxnSpPr>
          <p:nvPr/>
        </p:nvCxnSpPr>
        <p:spPr>
          <a:xfrm>
            <a:off x="4117406" y="4626361"/>
            <a:ext cx="411748"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0" name="直接箭头连接符 29"/>
          <p:cNvCxnSpPr>
            <a:stCxn id="27" idx="3"/>
            <a:endCxn id="28" idx="1"/>
          </p:cNvCxnSpPr>
          <p:nvPr/>
        </p:nvCxnSpPr>
        <p:spPr>
          <a:xfrm>
            <a:off x="5290013" y="4626361"/>
            <a:ext cx="35779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1" name="流程图: 可选过程 30"/>
          <p:cNvSpPr/>
          <p:nvPr/>
        </p:nvSpPr>
        <p:spPr>
          <a:xfrm>
            <a:off x="6811749" y="4365104"/>
            <a:ext cx="745224"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cxnSp>
        <p:nvCxnSpPr>
          <p:cNvPr id="32" name="直接箭头连接符 31"/>
          <p:cNvCxnSpPr>
            <a:stCxn id="28" idx="3"/>
            <a:endCxn id="31" idx="1"/>
          </p:cNvCxnSpPr>
          <p:nvPr/>
        </p:nvCxnSpPr>
        <p:spPr>
          <a:xfrm>
            <a:off x="6437300" y="4626361"/>
            <a:ext cx="374450"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3" name="直接箭头连接符 32"/>
          <p:cNvCxnSpPr>
            <a:stCxn id="34" idx="3"/>
            <a:endCxn id="26" idx="1"/>
          </p:cNvCxnSpPr>
          <p:nvPr/>
        </p:nvCxnSpPr>
        <p:spPr>
          <a:xfrm>
            <a:off x="2519835" y="4626361"/>
            <a:ext cx="372565"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4" name="流程图: 可选过程 33"/>
          <p:cNvSpPr/>
          <p:nvPr/>
        </p:nvSpPr>
        <p:spPr>
          <a:xfrm>
            <a:off x="1231753" y="4365104"/>
            <a:ext cx="1288082"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35" name="文本框 34"/>
          <p:cNvSpPr txBox="1"/>
          <p:nvPr/>
        </p:nvSpPr>
        <p:spPr>
          <a:xfrm>
            <a:off x="8178631" y="4887618"/>
            <a:ext cx="96536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服务组件</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36" name="流程图: 可选过程 35"/>
          <p:cNvSpPr/>
          <p:nvPr/>
        </p:nvSpPr>
        <p:spPr>
          <a:xfrm>
            <a:off x="12263" y="3662555"/>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p>
        </p:txBody>
      </p:sp>
      <p:sp>
        <p:nvSpPr>
          <p:cNvPr id="37" name="流程图: 可选过程 36"/>
          <p:cNvSpPr/>
          <p:nvPr/>
        </p:nvSpPr>
        <p:spPr>
          <a:xfrm>
            <a:off x="12263" y="4356166"/>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流程图: 可选过程 37"/>
          <p:cNvSpPr/>
          <p:nvPr/>
        </p:nvSpPr>
        <p:spPr>
          <a:xfrm>
            <a:off x="8087931" y="4022595"/>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p>
        </p:txBody>
      </p:sp>
      <p:sp>
        <p:nvSpPr>
          <p:cNvPr id="39" name="流程图: 可选过程 38"/>
          <p:cNvSpPr/>
          <p:nvPr/>
        </p:nvSpPr>
        <p:spPr>
          <a:xfrm>
            <a:off x="8087931" y="4716206"/>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40" name="肘形连接符 39"/>
          <p:cNvCxnSpPr>
            <a:stCxn id="36" idx="3"/>
            <a:endCxn id="34" idx="1"/>
          </p:cNvCxnSpPr>
          <p:nvPr/>
        </p:nvCxnSpPr>
        <p:spPr>
          <a:xfrm>
            <a:off x="909160" y="3923812"/>
            <a:ext cx="322593" cy="702549"/>
          </a:xfrm>
          <a:prstGeom prst="bentConnector3">
            <a:avLst/>
          </a:prstGeom>
          <a:noFill/>
          <a:ln w="6350" cap="flat" cmpd="sng" algn="ctr">
            <a:solidFill>
              <a:sysClr val="windowText" lastClr="000000"/>
            </a:solidFill>
            <a:prstDash val="solid"/>
            <a:miter lim="800000"/>
            <a:tailEnd type="triangle"/>
          </a:ln>
          <a:effectLst/>
        </p:spPr>
      </p:cxnSp>
      <p:cxnSp>
        <p:nvCxnSpPr>
          <p:cNvPr id="41" name="肘形连接符 40"/>
          <p:cNvCxnSpPr>
            <a:stCxn id="45" idx="3"/>
            <a:endCxn id="34" idx="1"/>
          </p:cNvCxnSpPr>
          <p:nvPr/>
        </p:nvCxnSpPr>
        <p:spPr>
          <a:xfrm flipV="1">
            <a:off x="909160" y="4626361"/>
            <a:ext cx="322593" cy="665603"/>
          </a:xfrm>
          <a:prstGeom prst="bentConnector3">
            <a:avLst/>
          </a:prstGeom>
          <a:noFill/>
          <a:ln w="6350" cap="flat" cmpd="sng" algn="ctr">
            <a:solidFill>
              <a:sysClr val="windowText" lastClr="000000"/>
            </a:solidFill>
            <a:prstDash val="solid"/>
            <a:miter lim="800000"/>
            <a:tailEnd type="triangle"/>
          </a:ln>
          <a:effectLst/>
        </p:spPr>
      </p:cxnSp>
      <p:cxnSp>
        <p:nvCxnSpPr>
          <p:cNvPr id="42" name="肘形连接符 41"/>
          <p:cNvCxnSpPr>
            <a:stCxn id="31" idx="3"/>
            <a:endCxn id="38" idx="1"/>
          </p:cNvCxnSpPr>
          <p:nvPr/>
        </p:nvCxnSpPr>
        <p:spPr>
          <a:xfrm flipV="1">
            <a:off x="7556974" y="4283852"/>
            <a:ext cx="530958" cy="342509"/>
          </a:xfrm>
          <a:prstGeom prst="bentConnector3">
            <a:avLst/>
          </a:prstGeom>
          <a:noFill/>
          <a:ln w="6350" cap="flat" cmpd="sng" algn="ctr">
            <a:solidFill>
              <a:sysClr val="windowText" lastClr="000000"/>
            </a:solidFill>
            <a:prstDash val="solid"/>
            <a:miter lim="800000"/>
            <a:tailEnd type="triangle"/>
          </a:ln>
          <a:effectLst/>
        </p:spPr>
      </p:cxnSp>
      <p:cxnSp>
        <p:nvCxnSpPr>
          <p:cNvPr id="43" name="肘形连接符 42"/>
          <p:cNvCxnSpPr>
            <a:stCxn id="31" idx="3"/>
            <a:endCxn id="39" idx="1"/>
          </p:cNvCxnSpPr>
          <p:nvPr/>
        </p:nvCxnSpPr>
        <p:spPr>
          <a:xfrm>
            <a:off x="7556974" y="4626361"/>
            <a:ext cx="530958" cy="351102"/>
          </a:xfrm>
          <a:prstGeom prst="bentConnector3">
            <a:avLst/>
          </a:prstGeom>
          <a:noFill/>
          <a:ln w="6350" cap="flat" cmpd="sng" algn="ctr">
            <a:solidFill>
              <a:sysClr val="windowText" lastClr="000000"/>
            </a:solidFill>
            <a:prstDash val="solid"/>
            <a:miter lim="800000"/>
            <a:tailEnd type="triangle"/>
          </a:ln>
          <a:effectLst/>
        </p:spPr>
      </p:cxnSp>
      <p:sp>
        <p:nvSpPr>
          <p:cNvPr id="45" name="流程图: 可选过程 44"/>
          <p:cNvSpPr/>
          <p:nvPr/>
        </p:nvSpPr>
        <p:spPr>
          <a:xfrm>
            <a:off x="12263" y="5030707"/>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smtClean="0">
                <a:solidFill>
                  <a:prstClr val="black"/>
                </a:solidFill>
                <a:latin typeface="Times New Roman" panose="02020603050405020304" pitchFamily="18" charset="0"/>
                <a:ea typeface="宋体" panose="02010600030101010101" pitchFamily="2" charset="-122"/>
              </a:rPr>
              <a:t>对比方法</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49" name="肘形连接符 48"/>
          <p:cNvCxnSpPr>
            <a:stCxn id="37" idx="3"/>
            <a:endCxn id="34" idx="1"/>
          </p:cNvCxnSpPr>
          <p:nvPr/>
        </p:nvCxnSpPr>
        <p:spPr>
          <a:xfrm>
            <a:off x="909160" y="4617423"/>
            <a:ext cx="322593" cy="8938"/>
          </a:xfrm>
          <a:prstGeom prst="bentConnector3">
            <a:avLst/>
          </a:prstGeom>
          <a:noFill/>
          <a:ln w="6350" cap="flat" cmpd="sng" algn="ctr">
            <a:solidFill>
              <a:sysClr val="windowText" lastClr="000000"/>
            </a:solidFill>
            <a:prstDash val="solid"/>
            <a:miter lim="800000"/>
            <a:tailEnd type="triangle"/>
          </a:ln>
          <a:effectLst/>
        </p:spPr>
      </p:cxnSp>
      <p:sp>
        <p:nvSpPr>
          <p:cNvPr id="53" name="流程图: 可选过程 52"/>
          <p:cNvSpPr/>
          <p:nvPr/>
        </p:nvSpPr>
        <p:spPr>
          <a:xfrm>
            <a:off x="8087931" y="5409817"/>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4" name="内容占位符 2"/>
          <p:cNvSpPr>
            <a:spLocks noGrp="1"/>
          </p:cNvSpPr>
          <p:nvPr>
            <p:ph idx="1"/>
          </p:nvPr>
        </p:nvSpPr>
        <p:spPr>
          <a:xfrm>
            <a:off x="330726" y="1557338"/>
            <a:ext cx="7867600" cy="1178357"/>
          </a:xfrm>
        </p:spPr>
        <p:txBody>
          <a:bodyPr/>
          <a:lstStyle/>
          <a:p>
            <a:pPr lvl="0"/>
            <a:r>
              <a:rPr lang="zh-CN" altLang="en-US" sz="2000" dirty="0" smtClean="0">
                <a:latin typeface="宋体" panose="02010600030101010101" pitchFamily="2" charset="-122"/>
                <a:ea typeface="宋体" panose="02010600030101010101" pitchFamily="2" charset="-122"/>
              </a:rPr>
              <a:t>数据资源组件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模型资源组件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对比方法组件</a:t>
            </a:r>
            <a:endParaRPr lang="zh-CN"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68752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5589240" cy="563563"/>
          </a:xfrm>
        </p:spPr>
        <p:txBody>
          <a:bodyPr/>
          <a:lstStyle/>
          <a:p>
            <a:r>
              <a:rPr lang="zh-CN" altLang="en-US" b="1" dirty="0" smtClean="0">
                <a:latin typeface="Times New Roman" pitchFamily="18" charset="0"/>
                <a:cs typeface="Times New Roman" pitchFamily="18" charset="0"/>
              </a:rPr>
              <a:t>目录</a:t>
            </a:r>
            <a:endParaRPr lang="zh-CN" altLang="en-US" b="1" dirty="0">
              <a:latin typeface="Times New Roman" pitchFamily="18" charset="0"/>
              <a:cs typeface="Times New Roman" pitchFamily="18" charset="0"/>
            </a:endParaRPr>
          </a:p>
        </p:txBody>
      </p:sp>
      <p:grpSp>
        <p:nvGrpSpPr>
          <p:cNvPr id="67" name="Group 121"/>
          <p:cNvGrpSpPr>
            <a:grpSpLocks/>
          </p:cNvGrpSpPr>
          <p:nvPr/>
        </p:nvGrpSpPr>
        <p:grpSpPr bwMode="auto">
          <a:xfrm>
            <a:off x="1331641" y="1491803"/>
            <a:ext cx="5976392" cy="665162"/>
            <a:chOff x="1152" y="1323"/>
            <a:chExt cx="3408" cy="419"/>
          </a:xfrm>
        </p:grpSpPr>
        <p:grpSp>
          <p:nvGrpSpPr>
            <p:cNvPr id="68" name="Group 93"/>
            <p:cNvGrpSpPr>
              <a:grpSpLocks/>
            </p:cNvGrpSpPr>
            <p:nvPr/>
          </p:nvGrpSpPr>
          <p:grpSpPr bwMode="auto">
            <a:xfrm>
              <a:off x="1152" y="1323"/>
              <a:ext cx="480" cy="419"/>
              <a:chOff x="1110" y="2656"/>
              <a:chExt cx="1549" cy="1351"/>
            </a:xfrm>
          </p:grpSpPr>
          <p:sp>
            <p:nvSpPr>
              <p:cNvPr id="72"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73"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74"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69" name="Line 101"/>
            <p:cNvSpPr>
              <a:spLocks noChangeShapeType="1"/>
            </p:cNvSpPr>
            <p:nvPr/>
          </p:nvSpPr>
          <p:spPr bwMode="auto">
            <a:xfrm>
              <a:off x="1536" y="1707"/>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70" name="Text Box 102"/>
            <p:cNvSpPr txBox="1">
              <a:spLocks noChangeArrowheads="1"/>
            </p:cNvSpPr>
            <p:nvPr/>
          </p:nvSpPr>
          <p:spPr bwMode="auto">
            <a:xfrm>
              <a:off x="1652" y="1350"/>
              <a:ext cx="2453" cy="291"/>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71" name="Text Box 103"/>
            <p:cNvSpPr txBox="1">
              <a:spLocks noChangeArrowheads="1"/>
            </p:cNvSpPr>
            <p:nvPr/>
          </p:nvSpPr>
          <p:spPr bwMode="gray">
            <a:xfrm>
              <a:off x="1276" y="1385"/>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grpSp>
        <p:nvGrpSpPr>
          <p:cNvPr id="83" name="Group 123"/>
          <p:cNvGrpSpPr>
            <a:grpSpLocks/>
          </p:cNvGrpSpPr>
          <p:nvPr/>
        </p:nvGrpSpPr>
        <p:grpSpPr bwMode="auto">
          <a:xfrm>
            <a:off x="1331640" y="3098221"/>
            <a:ext cx="5976392" cy="665162"/>
            <a:chOff x="1152" y="2461"/>
            <a:chExt cx="3408" cy="419"/>
          </a:xfrm>
        </p:grpSpPr>
        <p:grpSp>
          <p:nvGrpSpPr>
            <p:cNvPr id="84" name="Group 107"/>
            <p:cNvGrpSpPr>
              <a:grpSpLocks/>
            </p:cNvGrpSpPr>
            <p:nvPr/>
          </p:nvGrpSpPr>
          <p:grpSpPr bwMode="auto">
            <a:xfrm>
              <a:off x="1152" y="2461"/>
              <a:ext cx="480" cy="419"/>
              <a:chOff x="1110" y="2656"/>
              <a:chExt cx="1549" cy="1351"/>
            </a:xfrm>
          </p:grpSpPr>
          <p:sp>
            <p:nvSpPr>
              <p:cNvPr id="8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8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85"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6" name="Text Box 116"/>
            <p:cNvSpPr txBox="1">
              <a:spLocks noChangeArrowheads="1"/>
            </p:cNvSpPr>
            <p:nvPr/>
          </p:nvSpPr>
          <p:spPr bwMode="auto">
            <a:xfrm>
              <a:off x="1641" y="2475"/>
              <a:ext cx="2919"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87" name="Text Box 117"/>
            <p:cNvSpPr txBox="1">
              <a:spLocks noChangeArrowheads="1"/>
            </p:cNvSpPr>
            <p:nvPr/>
          </p:nvSpPr>
          <p:spPr bwMode="gray">
            <a:xfrm>
              <a:off x="1276"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grpSp>
        <p:nvGrpSpPr>
          <p:cNvPr id="91" name="Group 123"/>
          <p:cNvGrpSpPr>
            <a:grpSpLocks/>
          </p:cNvGrpSpPr>
          <p:nvPr/>
        </p:nvGrpSpPr>
        <p:grpSpPr bwMode="auto">
          <a:xfrm>
            <a:off x="1338537" y="3871016"/>
            <a:ext cx="5976392" cy="665162"/>
            <a:chOff x="1152" y="2461"/>
            <a:chExt cx="3408" cy="419"/>
          </a:xfrm>
        </p:grpSpPr>
        <p:grpSp>
          <p:nvGrpSpPr>
            <p:cNvPr id="92" name="Group 107"/>
            <p:cNvGrpSpPr>
              <a:grpSpLocks/>
            </p:cNvGrpSpPr>
            <p:nvPr/>
          </p:nvGrpSpPr>
          <p:grpSpPr bwMode="auto">
            <a:xfrm>
              <a:off x="1152" y="2461"/>
              <a:ext cx="480" cy="419"/>
              <a:chOff x="1110" y="2656"/>
              <a:chExt cx="1549" cy="1351"/>
            </a:xfrm>
          </p:grpSpPr>
          <p:sp>
            <p:nvSpPr>
              <p:cNvPr id="9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9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9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9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95" name="Text Box 117"/>
            <p:cNvSpPr txBox="1">
              <a:spLocks noChangeArrowheads="1"/>
            </p:cNvSpPr>
            <p:nvPr/>
          </p:nvSpPr>
          <p:spPr bwMode="gray">
            <a:xfrm>
              <a:off x="1260" y="2523"/>
              <a:ext cx="231" cy="291"/>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grpSp>
        <p:nvGrpSpPr>
          <p:cNvPr id="101" name="Group 123"/>
          <p:cNvGrpSpPr>
            <a:grpSpLocks/>
          </p:cNvGrpSpPr>
          <p:nvPr/>
        </p:nvGrpSpPr>
        <p:grpSpPr bwMode="auto">
          <a:xfrm>
            <a:off x="1338537" y="4636046"/>
            <a:ext cx="5976392" cy="665162"/>
            <a:chOff x="1152" y="2461"/>
            <a:chExt cx="3408" cy="419"/>
          </a:xfrm>
        </p:grpSpPr>
        <p:grpSp>
          <p:nvGrpSpPr>
            <p:cNvPr id="102" name="Group 107"/>
            <p:cNvGrpSpPr>
              <a:grpSpLocks/>
            </p:cNvGrpSpPr>
            <p:nvPr/>
          </p:nvGrpSpPr>
          <p:grpSpPr bwMode="auto">
            <a:xfrm>
              <a:off x="1152" y="2461"/>
              <a:ext cx="480" cy="419"/>
              <a:chOff x="1110" y="2656"/>
              <a:chExt cx="1549" cy="1351"/>
            </a:xfrm>
          </p:grpSpPr>
          <p:sp>
            <p:nvSpPr>
              <p:cNvPr id="10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0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0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0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0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105"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grpSp>
        <p:nvGrpSpPr>
          <p:cNvPr id="109" name="Group 123"/>
          <p:cNvGrpSpPr>
            <a:grpSpLocks/>
          </p:cNvGrpSpPr>
          <p:nvPr/>
        </p:nvGrpSpPr>
        <p:grpSpPr bwMode="auto">
          <a:xfrm>
            <a:off x="1331640" y="2304688"/>
            <a:ext cx="5976392" cy="665162"/>
            <a:chOff x="1152" y="2461"/>
            <a:chExt cx="3408" cy="419"/>
          </a:xfrm>
        </p:grpSpPr>
        <p:grpSp>
          <p:nvGrpSpPr>
            <p:cNvPr id="110" name="Group 107"/>
            <p:cNvGrpSpPr>
              <a:grpSpLocks/>
            </p:cNvGrpSpPr>
            <p:nvPr/>
          </p:nvGrpSpPr>
          <p:grpSpPr bwMode="auto">
            <a:xfrm>
              <a:off x="1152" y="2461"/>
              <a:ext cx="480" cy="419"/>
              <a:chOff x="1110" y="2656"/>
              <a:chExt cx="1549" cy="1351"/>
            </a:xfrm>
          </p:grpSpPr>
          <p:sp>
            <p:nvSpPr>
              <p:cNvPr id="11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1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1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11"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12" name="Text Box 116"/>
            <p:cNvSpPr txBox="1">
              <a:spLocks noChangeArrowheads="1"/>
            </p:cNvSpPr>
            <p:nvPr/>
          </p:nvSpPr>
          <p:spPr bwMode="auto">
            <a:xfrm>
              <a:off x="1656" y="2475"/>
              <a:ext cx="2904"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113"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3" name="灯片编号占位符 2"/>
          <p:cNvSpPr>
            <a:spLocks noGrp="1"/>
          </p:cNvSpPr>
          <p:nvPr>
            <p:ph type="sldNum" sz="quarter" idx="11"/>
          </p:nvPr>
        </p:nvSpPr>
        <p:spPr/>
        <p:txBody>
          <a:bodyPr/>
          <a:lstStyle/>
          <a:p>
            <a:fld id="{57EA92A5-C027-4AA6-B826-350AEA676BBC}" type="slidenum">
              <a:rPr lang="zh-CN" altLang="en-US" smtClean="0"/>
              <a:pPr/>
              <a:t>2</a:t>
            </a:fld>
            <a:endParaRPr lang="zh-CN" altLang="en-US"/>
          </a:p>
        </p:txBody>
      </p:sp>
    </p:spTree>
    <p:extLst>
      <p:ext uri="{BB962C8B-B14F-4D97-AF65-F5344CB8AC3E}">
        <p14:creationId xmlns:p14="http://schemas.microsoft.com/office/powerpoint/2010/main" val="3940170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8813274" cy="3167806"/>
          </a:xfrm>
        </p:spPr>
        <p:txBody>
          <a:bodyPr/>
          <a:lstStyle/>
          <a:p>
            <a:pPr lvl="0"/>
            <a:r>
              <a:rPr lang="zh-CN" altLang="en-US" sz="2000" dirty="0" smtClean="0">
                <a:latin typeface="宋体" panose="02010600030101010101" pitchFamily="2" charset="-122"/>
                <a:ea typeface="宋体" panose="02010600030101010101" pitchFamily="2" charset="-122"/>
              </a:rPr>
              <a:t>陆地碳循环数据资源</a:t>
            </a:r>
            <a:endParaRPr lang="en-US" altLang="zh-CN" sz="2000" dirty="0">
              <a:latin typeface="宋体" panose="02010600030101010101" pitchFamily="2" charset="-122"/>
              <a:ea typeface="宋体" panose="02010600030101010101" pitchFamily="2" charset="-122"/>
            </a:endParaRPr>
          </a:p>
          <a:p>
            <a:pPr marL="0" lvl="0" indent="0">
              <a:buNone/>
            </a:pPr>
            <a:r>
              <a:rPr lang="zh-CN" altLang="en-US" sz="1600" dirty="0" smtClean="0">
                <a:latin typeface="宋体" panose="02010600030101010101" pitchFamily="2" charset="-122"/>
                <a:ea typeface="宋体" panose="02010600030101010101" pitchFamily="2" charset="-122"/>
              </a:rPr>
              <a:t>气象数据集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土壤数据集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植被功能类型数据集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通量观测数据集</a:t>
            </a:r>
            <a:r>
              <a:rPr lang="zh-CN" altLang="en-US"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MODIS GPP</a:t>
            </a:r>
            <a:r>
              <a:rPr lang="en-US" altLang="zh-CN" sz="1600" dirty="0" smtClean="0">
                <a:latin typeface="宋体" panose="02010600030101010101" pitchFamily="2" charset="-122"/>
                <a:ea typeface="宋体" panose="02010600030101010101" pitchFamily="2" charset="-122"/>
              </a:rPr>
              <a:t>/NPP</a:t>
            </a:r>
            <a:r>
              <a:rPr lang="zh-CN" altLang="en-US" sz="1600" dirty="0" smtClean="0">
                <a:latin typeface="宋体" panose="02010600030101010101" pitchFamily="2" charset="-122"/>
                <a:ea typeface="宋体" panose="02010600030101010101" pitchFamily="2" charset="-122"/>
              </a:rPr>
              <a:t>数据集</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spTree>
    <p:extLst>
      <p:ext uri="{BB962C8B-B14F-4D97-AF65-F5344CB8AC3E}">
        <p14:creationId xmlns:p14="http://schemas.microsoft.com/office/powerpoint/2010/main" val="361304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3550073" cy="1727646"/>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88"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437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867600"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三种服务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22374" y="4753818"/>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2411760" y="4908476"/>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4427984" y="4864026"/>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159694"/>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455003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159694"/>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5" name="图片 4"/>
          <p:cNvPicPr>
            <a:picLocks noChangeAspect="1"/>
          </p:cNvPicPr>
          <p:nvPr/>
        </p:nvPicPr>
        <p:blipFill>
          <a:blip r:embed="rId3"/>
          <a:stretch>
            <a:fillRect/>
          </a:stretch>
        </p:blipFill>
        <p:spPr>
          <a:xfrm>
            <a:off x="353963" y="2033588"/>
            <a:ext cx="4247615" cy="2296220"/>
          </a:xfrm>
          <a:prstGeom prst="rect">
            <a:avLst/>
          </a:prstGeom>
        </p:spPr>
      </p:pic>
      <p:pic>
        <p:nvPicPr>
          <p:cNvPr id="6" name="图片 5"/>
          <p:cNvPicPr>
            <a:picLocks noChangeAspect="1"/>
          </p:cNvPicPr>
          <p:nvPr/>
        </p:nvPicPr>
        <p:blipFill>
          <a:blip r:embed="rId4"/>
          <a:stretch>
            <a:fillRect/>
          </a:stretch>
        </p:blipFill>
        <p:spPr>
          <a:xfrm>
            <a:off x="5004048" y="2097559"/>
            <a:ext cx="4139952" cy="4220553"/>
          </a:xfrm>
          <a:prstGeom prst="rect">
            <a:avLst/>
          </a:prstGeom>
        </p:spPr>
      </p:pic>
      <p:pic>
        <p:nvPicPr>
          <p:cNvPr id="7" name="图片 6"/>
          <p:cNvPicPr>
            <a:picLocks noChangeAspect="1"/>
          </p:cNvPicPr>
          <p:nvPr/>
        </p:nvPicPr>
        <p:blipFill>
          <a:blip r:embed="rId5"/>
          <a:stretch>
            <a:fillRect/>
          </a:stretch>
        </p:blipFill>
        <p:spPr>
          <a:xfrm>
            <a:off x="736212" y="2033588"/>
            <a:ext cx="4241802" cy="4786312"/>
          </a:xfrm>
          <a:prstGeom prst="rect">
            <a:avLst/>
          </a:prstGeom>
        </p:spPr>
      </p:pic>
    </p:spTree>
    <p:extLst>
      <p:ext uri="{BB962C8B-B14F-4D97-AF65-F5344CB8AC3E}">
        <p14:creationId xmlns:p14="http://schemas.microsoft.com/office/powerpoint/2010/main" val="2587326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159694"/>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开发语言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运行平台</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表现形式</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执行流程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运行接口</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1266" name="Picture 2" descr="G:\doc\papers\graduate-thesis\thuthesis\figures\before-encap.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683568" y="380101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045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r>
              <a:rPr lang="zh-CN" altLang="en-US" sz="2000" dirty="0" smtClean="0">
                <a:latin typeface="宋体" panose="02010600030101010101" pitchFamily="2" charset="-122"/>
                <a:ea typeface="宋体" panose="02010600030101010101" pitchFamily="2" charset="-122"/>
              </a:rPr>
              <a:t>基本信息描述接口</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运行信息描述接口</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部署信息描述接口</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972834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514328"/>
          </a:xfrm>
        </p:spPr>
        <p:txBody>
          <a:bodyPr/>
          <a:lstStyle/>
          <a:p>
            <a:pPr lvl="0"/>
            <a:r>
              <a:rPr lang="zh-CN" altLang="en-US" sz="2000" dirty="0" smtClean="0">
                <a:latin typeface="宋体" panose="02010600030101010101" pitchFamily="2" charset="-122"/>
                <a:ea typeface="宋体" panose="02010600030101010101" pitchFamily="2" charset="-122"/>
              </a:rPr>
              <a:t>模型封装</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a:p>
        </p:txBody>
      </p:sp>
      <p:pic>
        <p:nvPicPr>
          <p:cNvPr id="12290" name="Picture 2" descr="G:\doc\papers\graduate-thesis\thuthesis\figures\ms-encap-with-integration.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867646" y="3541712"/>
            <a:ext cx="5264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G:\doc\papers\graduate-thesis\thuthesis\figures\source-encap-proxy-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2896" y="4012803"/>
            <a:ext cx="37147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0961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514328"/>
          </a:xfrm>
        </p:spPr>
        <p:txBody>
          <a:bodyPr/>
          <a:lstStyle/>
          <a:p>
            <a:pPr lvl="0"/>
            <a:r>
              <a:rPr lang="zh-CN" altLang="en-US" sz="2000" dirty="0" smtClean="0">
                <a:latin typeface="宋体" panose="02010600030101010101" pitchFamily="2" charset="-122"/>
                <a:ea typeface="宋体" panose="02010600030101010101" pitchFamily="2" charset="-122"/>
              </a:rPr>
              <a:t>服务部署</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服务发布</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spTree>
    <p:extLst>
      <p:ext uri="{BB962C8B-B14F-4D97-AF65-F5344CB8AC3E}">
        <p14:creationId xmlns:p14="http://schemas.microsoft.com/office/powerpoint/2010/main" val="3979641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59174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.3</a:t>
            </a:r>
            <a:r>
              <a:rPr lang="en-US" altLang="zh-CN" sz="2400" dirty="0" smtClean="0"/>
              <a:t>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4.2.3.1 </a:t>
            </a:r>
            <a:r>
              <a:rPr lang="zh-CN" altLang="en-US" sz="2000" kern="0" dirty="0" smtClean="0">
                <a:latin typeface="宋体" panose="02010600030101010101" pitchFamily="2" charset="-122"/>
                <a:ea typeface="宋体" panose="02010600030101010101" pitchFamily="2" charset="-122"/>
              </a:rPr>
              <a:t>陆地碳循环对比方法</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29</a:t>
            </a:fld>
            <a:endParaRPr lang="zh-CN" altLang="en-US"/>
          </a:p>
        </p:txBody>
      </p:sp>
    </p:spTree>
    <p:extLst>
      <p:ext uri="{BB962C8B-B14F-4D97-AF65-F5344CB8AC3E}">
        <p14:creationId xmlns:p14="http://schemas.microsoft.com/office/powerpoint/2010/main" val="2687300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smtClean="0">
                <a:latin typeface="宋体" panose="02010600030101010101" pitchFamily="2" charset="-122"/>
                <a:ea typeface="宋体" panose="02010600030101010101" pitchFamily="2" charset="-122"/>
              </a:rPr>
              <a:t>自工业革命</a:t>
            </a:r>
            <a:r>
              <a:rPr lang="zh-CN" altLang="en-US" sz="2000" dirty="0">
                <a:latin typeface="宋体" panose="02010600030101010101" pitchFamily="2" charset="-122"/>
                <a:ea typeface="宋体" panose="02010600030101010101" pitchFamily="2" charset="-122"/>
              </a:rPr>
              <a:t>以来</a:t>
            </a:r>
            <a:r>
              <a:rPr lang="zh-CN" altLang="en-US" sz="2000" dirty="0" smtClean="0">
                <a:latin typeface="宋体" panose="02010600030101010101" pitchFamily="2" charset="-122"/>
                <a:ea typeface="宋体" panose="02010600030101010101" pitchFamily="2" charset="-122"/>
              </a:rPr>
              <a:t>，人类活动正大规模地改变生态系统，其中最典型的是温室气体浓度的增加导致的</a:t>
            </a:r>
            <a:r>
              <a:rPr lang="zh-CN" altLang="en-US" sz="2000" dirty="0" smtClean="0">
                <a:solidFill>
                  <a:srgbClr val="FF0000"/>
                </a:solidFill>
                <a:latin typeface="宋体" panose="02010600030101010101" pitchFamily="2" charset="-122"/>
                <a:ea typeface="宋体" panose="02010600030101010101" pitchFamily="2" charset="-122"/>
              </a:rPr>
              <a:t>全球气候变暖</a:t>
            </a:r>
            <a:r>
              <a:rPr lang="zh-CN" altLang="en-US" sz="2000" dirty="0" smtClean="0">
                <a:latin typeface="宋体" panose="02010600030101010101" pitchFamily="2" charset="-122"/>
                <a:ea typeface="宋体" panose="02010600030101010101" pitchFamily="2" charset="-122"/>
              </a:rPr>
              <a:t>问题，将会引发一系列严重的全球问题，开展</a:t>
            </a:r>
            <a:r>
              <a:rPr lang="zh-CN" altLang="en-US" sz="2000" dirty="0">
                <a:latin typeface="宋体" panose="02010600030101010101" pitchFamily="2" charset="-122"/>
                <a:ea typeface="宋体" panose="02010600030101010101" pitchFamily="2" charset="-122"/>
              </a:rPr>
              <a:t>碳循环模型的模拟是预测碳收支格局和变化的重要</a:t>
            </a:r>
            <a:r>
              <a:rPr lang="zh-CN" altLang="en-US" sz="2000" dirty="0" smtClean="0">
                <a:latin typeface="宋体" panose="02010600030101010101" pitchFamily="2" charset="-122"/>
                <a:ea typeface="宋体" panose="02010600030101010101" pitchFamily="2" charset="-122"/>
              </a:rPr>
              <a:t>手段。</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3024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dirty="0">
                <a:latin typeface="宋体" panose="02010600030101010101" pitchFamily="2" charset="-122"/>
                <a:ea typeface="宋体" panose="02010600030101010101" pitchFamily="2" charset="-122"/>
              </a:rPr>
              <a:t>面对严峻的气候变化</a:t>
            </a:r>
            <a:r>
              <a:rPr lang="zh-CN" altLang="en-US" sz="2000" dirty="0" smtClean="0">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国际上成立了联合国政府间气候变化专门委员会（</a:t>
            </a:r>
            <a:r>
              <a:rPr lang="en-US" altLang="zh-CN" sz="2000" kern="0" dirty="0" smtClean="0">
                <a:latin typeface="宋体" panose="02010600030101010101" pitchFamily="2" charset="-122"/>
                <a:ea typeface="宋体" panose="02010600030101010101" pitchFamily="2" charset="-122"/>
              </a:rPr>
              <a:t>IPCC</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IPCC</a:t>
            </a:r>
            <a:r>
              <a:rPr lang="zh-CN" altLang="en-US" sz="2000" kern="0" dirty="0" smtClean="0">
                <a:latin typeface="宋体" panose="02010600030101010101" pitchFamily="2" charset="-122"/>
                <a:ea typeface="宋体" panose="02010600030101010101" pitchFamily="2" charset="-122"/>
              </a:rPr>
              <a:t>每</a:t>
            </a:r>
            <a:r>
              <a:rPr lang="en-US" altLang="zh-CN" sz="2000" kern="0" dirty="0" smtClean="0">
                <a:latin typeface="宋体" panose="02010600030101010101" pitchFamily="2" charset="-122"/>
                <a:ea typeface="宋体" panose="02010600030101010101" pitchFamily="2" charset="-122"/>
              </a:rPr>
              <a:t>5</a:t>
            </a:r>
            <a:r>
              <a:rPr lang="zh-CN" altLang="en-US" sz="2000" kern="0" dirty="0" smtClean="0">
                <a:latin typeface="宋体" panose="02010600030101010101" pitchFamily="2" charset="-122"/>
                <a:ea typeface="宋体" panose="02010600030101010101" pitchFamily="2" charset="-122"/>
              </a:rPr>
              <a:t>年开展出版一次</a:t>
            </a:r>
            <a:r>
              <a:rPr lang="zh-CN" altLang="en-US" sz="2000" kern="0" dirty="0" smtClean="0">
                <a:solidFill>
                  <a:srgbClr val="FF0000"/>
                </a:solidFill>
                <a:latin typeface="宋体" panose="02010600030101010101" pitchFamily="2" charset="-122"/>
                <a:ea typeface="宋体" panose="02010600030101010101" pitchFamily="2" charset="-122"/>
              </a:rPr>
              <a:t>评估报告</a:t>
            </a:r>
            <a:r>
              <a:rPr lang="zh-CN" altLang="en-US" sz="2000" kern="0" dirty="0" smtClean="0">
                <a:latin typeface="宋体" panose="02010600030101010101" pitchFamily="2" charset="-122"/>
                <a:ea typeface="宋体" panose="02010600030101010101" pitchFamily="2" charset="-122"/>
              </a:rPr>
              <a:t>，提供有关气候变化的现象、成因、影响及对策信息。</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此外，国际上也多次开展了</a:t>
            </a:r>
            <a:r>
              <a:rPr lang="zh-CN" altLang="en-US" sz="2000" kern="0" dirty="0">
                <a:solidFill>
                  <a:srgbClr val="FF0000"/>
                </a:solidFill>
                <a:latin typeface="宋体" panose="02010600030101010101" pitchFamily="2" charset="-122"/>
                <a:ea typeface="宋体" panose="02010600030101010101" pitchFamily="2" charset="-122"/>
              </a:rPr>
              <a:t>耦合模型对比计划（</a:t>
            </a:r>
            <a:r>
              <a:rPr lang="en-US" altLang="zh-CN" sz="2000" kern="0" dirty="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区域气候模型评估系统（</a:t>
            </a:r>
            <a:r>
              <a:rPr lang="en-US" altLang="zh-CN" sz="2000" kern="0" dirty="0">
                <a:solidFill>
                  <a:srgbClr val="FF0000"/>
                </a:solidFill>
                <a:latin typeface="宋体" panose="02010600030101010101" pitchFamily="2" charset="-122"/>
                <a:ea typeface="宋体" panose="02010600030101010101" pitchFamily="2" charset="-122"/>
              </a:rPr>
              <a:t>RCMES</a:t>
            </a:r>
            <a:r>
              <a:rPr lang="zh-CN" altLang="en-US" sz="2000" kern="0" dirty="0">
                <a:solidFill>
                  <a:srgbClr val="FF0000"/>
                </a:solidFill>
                <a:latin typeface="宋体" panose="02010600030101010101" pitchFamily="2" charset="-122"/>
                <a:ea typeface="宋体" panose="02010600030101010101" pitchFamily="2" charset="-122"/>
              </a:rPr>
              <a:t>）</a:t>
            </a:r>
            <a:r>
              <a:rPr lang="zh-CN" altLang="en-US" sz="2000" kern="0" dirty="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协调区域气候降尺度实验（</a:t>
            </a:r>
            <a:r>
              <a:rPr lang="en-US" altLang="zh-CN" sz="2000" kern="0" dirty="0">
                <a:solidFill>
                  <a:srgbClr val="FF0000"/>
                </a:solidFill>
                <a:latin typeface="宋体" panose="02010600030101010101" pitchFamily="2" charset="-122"/>
                <a:ea typeface="宋体" panose="02010600030101010101" pitchFamily="2" charset="-122"/>
              </a:rPr>
              <a:t>CORDEX</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等工作，在区域以及全球尺度下对比评估模型的模拟能力。</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因此，模型对比是当前气候模型研究领域的一个</a:t>
            </a:r>
            <a:r>
              <a:rPr lang="zh-CN" altLang="en-US" sz="2000" kern="0" dirty="0" smtClean="0">
                <a:solidFill>
                  <a:srgbClr val="FF0000"/>
                </a:solidFill>
                <a:latin typeface="宋体" panose="02010600030101010101" pitchFamily="2" charset="-122"/>
                <a:ea typeface="宋体" panose="02010600030101010101" pitchFamily="2" charset="-122"/>
              </a:rPr>
              <a:t>热点</a:t>
            </a:r>
            <a:r>
              <a:rPr lang="zh-CN" altLang="en-US" sz="2000" kern="0" dirty="0" smtClean="0">
                <a:latin typeface="宋体" panose="02010600030101010101" pitchFamily="2" charset="-122"/>
                <a:ea typeface="宋体" panose="02010600030101010101" pitchFamily="2" charset="-122"/>
              </a:rPr>
              <a:t>。</a:t>
            </a:r>
            <a:endParaRPr lang="en-US" altLang="zh-CN" sz="2000" kern="0" dirty="0" smtClean="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rotWithShape="1">
          <a:blip r:embed="rId3"/>
          <a:srcRect r="19306"/>
          <a:stretch/>
        </p:blipFill>
        <p:spPr>
          <a:xfrm>
            <a:off x="5021501" y="969838"/>
            <a:ext cx="3128783" cy="2099122"/>
          </a:xfrm>
          <a:prstGeom prst="rect">
            <a:avLst/>
          </a:prstGeom>
        </p:spPr>
      </p:pic>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Tree>
    <p:extLst>
      <p:ext uri="{BB962C8B-B14F-4D97-AF65-F5344CB8AC3E}">
        <p14:creationId xmlns:p14="http://schemas.microsoft.com/office/powerpoint/2010/main" val="774482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.3</a:t>
            </a:r>
            <a:r>
              <a:rPr lang="en-US" altLang="zh-CN" sz="2400" dirty="0" smtClean="0"/>
              <a:t>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4.2.3.2 </a:t>
            </a:r>
            <a:r>
              <a:rPr lang="zh-CN" altLang="en-US" sz="2000" kern="0" dirty="0" smtClean="0">
                <a:latin typeface="宋体" panose="02010600030101010101" pitchFamily="2" charset="-122"/>
                <a:ea typeface="宋体" panose="02010600030101010101" pitchFamily="2" charset="-122"/>
              </a:rPr>
              <a:t>陆地碳循环对比方法</a:t>
            </a:r>
            <a:r>
              <a:rPr lang="zh-CN" altLang="en-US" sz="2000" kern="0" dirty="0" smtClean="0">
                <a:latin typeface="宋体" panose="02010600030101010101" pitchFamily="2" charset="-122"/>
                <a:ea typeface="宋体" panose="02010600030101010101" pitchFamily="2" charset="-122"/>
              </a:rPr>
              <a:t>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spTree>
    <p:extLst>
      <p:ext uri="{BB962C8B-B14F-4D97-AF65-F5344CB8AC3E}">
        <p14:creationId xmlns:p14="http://schemas.microsoft.com/office/powerpoint/2010/main" val="2251244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.3</a:t>
            </a:r>
            <a:r>
              <a:rPr lang="en-US" altLang="zh-CN" sz="2400" dirty="0" smtClean="0"/>
              <a:t>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4.2.3.3 </a:t>
            </a:r>
            <a:r>
              <a:rPr lang="zh-CN" altLang="en-US" sz="2000" kern="0" dirty="0" smtClean="0">
                <a:latin typeface="宋体" panose="02010600030101010101" pitchFamily="2" charset="-122"/>
                <a:ea typeface="宋体" panose="02010600030101010101" pitchFamily="2" charset="-122"/>
              </a:rPr>
              <a:t>陆地碳循环对比方法的服务化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Tree>
    <p:extLst>
      <p:ext uri="{BB962C8B-B14F-4D97-AF65-F5344CB8AC3E}">
        <p14:creationId xmlns:p14="http://schemas.microsoft.com/office/powerpoint/2010/main" val="1513050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3514328"/>
          </a:xfrm>
        </p:spPr>
        <p:txBody>
          <a:bodyPr/>
          <a:lstStyle/>
          <a:p>
            <a:pPr lvl="0"/>
            <a:r>
              <a:rPr lang="zh-CN" altLang="zh-CN" sz="2000" dirty="0">
                <a:latin typeface="宋体" panose="02010600030101010101" pitchFamily="2" charset="-122"/>
                <a:ea typeface="宋体" panose="02010600030101010101" pitchFamily="2" charset="-122"/>
              </a:rPr>
              <a:t>设计</a:t>
            </a:r>
            <a:r>
              <a:rPr lang="zh-CN" altLang="zh-CN" sz="2000" dirty="0" smtClean="0">
                <a:latin typeface="宋体" panose="02010600030101010101" pitchFamily="2" charset="-122"/>
                <a:ea typeface="宋体" panose="02010600030101010101" pitchFamily="2" charset="-122"/>
              </a:rPr>
              <a:t>并</a:t>
            </a:r>
            <a:r>
              <a:rPr lang="zh-CN" altLang="en-US" sz="2000" dirty="0" smtClean="0">
                <a:latin typeface="宋体" panose="02010600030101010101" pitchFamily="2" charset="-122"/>
                <a:ea typeface="宋体" panose="02010600030101010101" pitchFamily="2" charset="-122"/>
              </a:rPr>
              <a:t>实现一套基于网络服务的</a:t>
            </a:r>
            <a:r>
              <a:rPr lang="zh-CN" altLang="zh-CN" sz="2000" dirty="0" smtClean="0">
                <a:latin typeface="宋体" panose="02010600030101010101" pitchFamily="2" charset="-122"/>
                <a:ea typeface="宋体" panose="02010600030101010101" pitchFamily="2" charset="-122"/>
              </a:rPr>
              <a:t>开放式</a:t>
            </a:r>
            <a:r>
              <a:rPr lang="zh-CN" altLang="zh-CN" sz="2000" dirty="0">
                <a:latin typeface="宋体" panose="02010600030101010101" pitchFamily="2" charset="-122"/>
                <a:ea typeface="宋体" panose="02010600030101010101" pitchFamily="2" charset="-122"/>
              </a:rPr>
              <a:t>地理模型</a:t>
            </a:r>
            <a:r>
              <a:rPr lang="zh-CN" altLang="zh-CN"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框架</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以</a:t>
            </a:r>
            <a:r>
              <a:rPr lang="zh-CN" altLang="en-US" sz="2000" dirty="0">
                <a:latin typeface="宋体" panose="02010600030101010101" pitchFamily="2" charset="-122"/>
                <a:ea typeface="宋体" panose="02010600030101010101" pitchFamily="2" charset="-122"/>
              </a:rPr>
              <a:t>陆地生态系统碳循环模型为例，实现地理模型资源和数据资源的开放式接入</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zh-CN" sz="2000" dirty="0" smtClean="0">
                <a:latin typeface="宋体" panose="02010600030101010101" pitchFamily="2" charset="-122"/>
                <a:ea typeface="宋体" panose="02010600030101010101" pitchFamily="2" charset="-122"/>
              </a:rPr>
              <a:t>以陆地生态系统碳循环模型为例，</a:t>
            </a:r>
            <a:r>
              <a:rPr lang="zh-CN" altLang="en-US" sz="2000" dirty="0" smtClean="0">
                <a:latin typeface="宋体" panose="02010600030101010101" pitchFamily="2" charset="-122"/>
                <a:ea typeface="宋体" panose="02010600030101010101" pitchFamily="2" charset="-122"/>
              </a:rPr>
              <a:t>实现模型对比方案的构建和实施</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 </a:t>
            </a:r>
            <a:r>
              <a:rPr lang="zh-CN" altLang="en-US" sz="2000" kern="0" dirty="0" smtClean="0">
                <a:latin typeface="宋体" panose="02010600030101010101" pitchFamily="2" charset="-122"/>
                <a:ea typeface="宋体" panose="02010600030101010101" pitchFamily="2" charset="-122"/>
              </a:rPr>
              <a:t>陆地碳循环模型对比方案设计</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陆地</a:t>
            </a:r>
            <a:r>
              <a:rPr lang="zh-CN" altLang="en-US" sz="2400" dirty="0"/>
              <a:t>碳循环模型对比</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32</a:t>
            </a:fld>
            <a:endParaRPr lang="zh-CN" altLang="en-US"/>
          </a:p>
        </p:txBody>
      </p:sp>
    </p:spTree>
    <p:extLst>
      <p:ext uri="{BB962C8B-B14F-4D97-AF65-F5344CB8AC3E}">
        <p14:creationId xmlns:p14="http://schemas.microsoft.com/office/powerpoint/2010/main" val="3715336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 </a:t>
            </a:r>
            <a:r>
              <a:rPr lang="zh-CN" altLang="en-US" sz="2000" kern="0" dirty="0" smtClean="0">
                <a:latin typeface="宋体" panose="02010600030101010101" pitchFamily="2" charset="-122"/>
                <a:ea typeface="宋体" panose="02010600030101010101" pitchFamily="2" charset="-122"/>
              </a:rPr>
              <a:t>陆地碳循环模型对比执行引擎</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陆地</a:t>
            </a:r>
            <a:r>
              <a:rPr lang="zh-CN" altLang="en-US" sz="2400" dirty="0"/>
              <a:t>碳循环模型对比</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33</a:t>
            </a:fld>
            <a:endParaRPr lang="zh-CN" altLang="en-US"/>
          </a:p>
        </p:txBody>
      </p:sp>
    </p:spTree>
    <p:extLst>
      <p:ext uri="{BB962C8B-B14F-4D97-AF65-F5344CB8AC3E}">
        <p14:creationId xmlns:p14="http://schemas.microsoft.com/office/powerpoint/2010/main" val="1987203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 </a:t>
            </a:r>
            <a:r>
              <a:rPr lang="zh-CN" altLang="en-US" sz="2000" kern="0" dirty="0" smtClean="0">
                <a:latin typeface="宋体" panose="02010600030101010101" pitchFamily="2" charset="-122"/>
                <a:ea typeface="宋体" panose="02010600030101010101" pitchFamily="2" charset="-122"/>
              </a:rPr>
              <a:t>陆地碳循环模型对比容器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陆地</a:t>
            </a:r>
            <a:r>
              <a:rPr lang="zh-CN" altLang="en-US" sz="2400" dirty="0"/>
              <a:t>碳循环模型对比</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Tree>
    <p:extLst>
      <p:ext uri="{BB962C8B-B14F-4D97-AF65-F5344CB8AC3E}">
        <p14:creationId xmlns:p14="http://schemas.microsoft.com/office/powerpoint/2010/main" val="2395018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647526"/>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348880"/>
            <a:ext cx="52736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230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6499448" cy="503510"/>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569120" y="2204865"/>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3574703" y="2277419"/>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569119" y="4622032"/>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3563888" y="4651276"/>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468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19872"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1875259" y="2239665"/>
            <a:ext cx="3527301" cy="1798762"/>
          </a:xfrm>
          <a:prstGeom prst="rect">
            <a:avLst/>
          </a:prstGeom>
        </p:spPr>
      </p:pic>
      <p:pic>
        <p:nvPicPr>
          <p:cNvPr id="20" name="图片 19"/>
          <p:cNvPicPr>
            <a:picLocks noChangeAspect="1"/>
          </p:cNvPicPr>
          <p:nvPr/>
        </p:nvPicPr>
        <p:blipFill>
          <a:blip r:embed="rId8"/>
          <a:stretch>
            <a:fillRect/>
          </a:stretch>
        </p:blipFill>
        <p:spPr>
          <a:xfrm>
            <a:off x="333003" y="2258730"/>
            <a:ext cx="1542256" cy="1738351"/>
          </a:xfrm>
          <a:prstGeom prst="rect">
            <a:avLst/>
          </a:prstGeom>
        </p:spPr>
      </p:pic>
    </p:spTree>
    <p:extLst>
      <p:ext uri="{BB962C8B-B14F-4D97-AF65-F5344CB8AC3E}">
        <p14:creationId xmlns:p14="http://schemas.microsoft.com/office/powerpoint/2010/main" val="10505269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10630" cy="4319934"/>
          </a:xfrm>
        </p:spPr>
        <p:txBody>
          <a:bodyPr/>
          <a:lstStyle/>
          <a:p>
            <a:pPr lvl="0"/>
            <a:r>
              <a:rPr lang="zh-CN" altLang="en-US" sz="2000" dirty="0" smtClean="0">
                <a:latin typeface="宋体" panose="02010600030101010101" pitchFamily="2" charset="-122"/>
                <a:ea typeface="宋体" panose="02010600030101010101" pitchFamily="2" charset="-122"/>
              </a:rPr>
              <a:t>年际变化趋势</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都呈缓慢上升趋势，年际间有轻微波动。</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在低纬度和中高纬度的值域有较大的差异</a:t>
            </a:r>
            <a:endParaRPr lang="en-US" altLang="zh-CN" sz="18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季节变化规律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北半球在</a:t>
            </a: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月份</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达到峰值，南半球在</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月份的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达到峰值，综合来看，南北半球的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都在夏季升高、冬季降低</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615431" y="1513563"/>
            <a:ext cx="5561857" cy="256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615432" y="4077073"/>
            <a:ext cx="5561856"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8343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839200" cy="1494225"/>
          </a:xfrm>
        </p:spPr>
        <p:txBody>
          <a:bodyPr/>
          <a:lstStyle/>
          <a:p>
            <a:pPr lvl="0"/>
            <a:r>
              <a:rPr lang="zh-CN" altLang="en-US" sz="2000" dirty="0" smtClean="0">
                <a:latin typeface="宋体" panose="02010600030101010101" pitchFamily="2" charset="-122"/>
                <a:ea typeface="宋体" panose="02010600030101010101" pitchFamily="2" charset="-122"/>
              </a:rPr>
              <a:t>空间分布格局</a:t>
            </a:r>
            <a:endParaRPr lang="en-US" altLang="zh-CN" sz="2000" dirty="0" smtClean="0">
              <a:latin typeface="宋体" panose="02010600030101010101" pitchFamily="2" charset="-122"/>
              <a:ea typeface="宋体" panose="02010600030101010101" pitchFamily="2" charset="-122"/>
            </a:endParaRPr>
          </a:p>
          <a:p>
            <a:pPr marL="0" lvl="0" indent="0">
              <a:buNone/>
            </a:pP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较高（</a:t>
            </a:r>
            <a:r>
              <a:rPr lang="en-US" altLang="zh-CN" sz="1800" dirty="0">
                <a:latin typeface="宋体" panose="02010600030101010101" pitchFamily="2" charset="-122"/>
                <a:ea typeface="宋体" panose="02010600030101010101" pitchFamily="2" charset="-122"/>
              </a:rPr>
              <a:t>&gt;</a:t>
            </a:r>
            <a:r>
              <a:rPr lang="en-US" altLang="zh-CN" sz="1800" dirty="0" smtClean="0">
                <a:latin typeface="宋体" panose="02010600030101010101" pitchFamily="2" charset="-122"/>
                <a:ea typeface="宋体" panose="02010600030101010101" pitchFamily="2" charset="-122"/>
              </a:rPr>
              <a:t>2kgCm</a:t>
            </a:r>
            <a:r>
              <a:rPr lang="en-US" altLang="zh-CN" sz="1800" baseline="30000" dirty="0" smtClean="0">
                <a:latin typeface="宋体" panose="02010600030101010101" pitchFamily="2" charset="-122"/>
                <a:ea typeface="宋体" panose="02010600030101010101" pitchFamily="2" charset="-122"/>
              </a:rPr>
              <a:t>-2</a:t>
            </a:r>
            <a:r>
              <a:rPr lang="en-US" altLang="zh-CN" sz="1800" dirty="0" smtClean="0">
                <a:latin typeface="宋体" panose="02010600030101010101" pitchFamily="2" charset="-122"/>
                <a:ea typeface="宋体" panose="02010600030101010101" pitchFamily="2" charset="-122"/>
              </a:rPr>
              <a:t>y</a:t>
            </a:r>
            <a:r>
              <a:rPr lang="en-US" altLang="zh-CN" sz="1800" baseline="30000" dirty="0" smtClean="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的区域分布在潮湿的热带地区，如亚马逊、中非和东南亚，这些地区的温度和湿度能够充分满足光合作用的需要，同时具有较长的生长季。而</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较低（</a:t>
            </a:r>
            <a:r>
              <a:rPr lang="en-US" altLang="zh-CN" sz="1800" dirty="0">
                <a:latin typeface="宋体" panose="02010600030101010101" pitchFamily="2" charset="-122"/>
                <a:ea typeface="宋体" panose="02010600030101010101" pitchFamily="2" charset="-122"/>
              </a:rPr>
              <a:t>&lt;</a:t>
            </a:r>
            <a:r>
              <a:rPr lang="en-US" altLang="zh-CN" sz="1800" dirty="0" smtClean="0">
                <a:latin typeface="宋体" panose="02010600030101010101" pitchFamily="2" charset="-122"/>
                <a:ea typeface="宋体" panose="02010600030101010101" pitchFamily="2" charset="-122"/>
              </a:rPr>
              <a:t>0.5</a:t>
            </a:r>
            <a:r>
              <a:rPr lang="en-US" altLang="zh-CN" sz="1800" dirty="0">
                <a:latin typeface="宋体" panose="02010600030101010101" pitchFamily="2" charset="-122"/>
                <a:ea typeface="宋体" panose="02010600030101010101" pitchFamily="2" charset="-122"/>
              </a:rPr>
              <a:t>kgCm</a:t>
            </a:r>
            <a:r>
              <a:rPr lang="en-US" altLang="zh-CN" sz="1800" baseline="30000" dirty="0">
                <a:latin typeface="宋体" panose="02010600030101010101" pitchFamily="2" charset="-122"/>
                <a:ea typeface="宋体" panose="02010600030101010101" pitchFamily="2" charset="-122"/>
              </a:rPr>
              <a:t>-2</a:t>
            </a:r>
            <a:r>
              <a:rPr lang="en-US" altLang="zh-CN" sz="1800" dirty="0">
                <a:latin typeface="宋体" panose="02010600030101010101" pitchFamily="2" charset="-122"/>
                <a:ea typeface="宋体" panose="02010600030101010101" pitchFamily="2" charset="-122"/>
              </a:rPr>
              <a:t>y</a:t>
            </a:r>
            <a:r>
              <a:rPr lang="en-US" altLang="zh-CN" sz="1800" baseline="30000" dirty="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的区域则分布在寒冷干旱地带，说明温度和水分是植物生长的限制因素。</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43" y="3335438"/>
            <a:ext cx="6624736" cy="3522562"/>
          </a:xfrm>
          <a:prstGeom prst="rect">
            <a:avLst/>
          </a:prstGeom>
        </p:spPr>
      </p:pic>
    </p:spTree>
    <p:extLst>
      <p:ext uri="{BB962C8B-B14F-4D97-AF65-F5344CB8AC3E}">
        <p14:creationId xmlns:p14="http://schemas.microsoft.com/office/powerpoint/2010/main" val="3289724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2290192"/>
          </a:xfrm>
        </p:spPr>
        <p:txBody>
          <a:bodyPr/>
          <a:lstStyle/>
          <a:p>
            <a:r>
              <a:rPr lang="zh-CN" altLang="en-US" sz="2000" dirty="0" smtClean="0">
                <a:latin typeface="宋体" panose="02010600030101010101" pitchFamily="2" charset="-122"/>
                <a:ea typeface="宋体" panose="02010600030101010101" pitchFamily="2" charset="-122"/>
              </a:rPr>
              <a:t>但是，由于地球系统模式的复杂性、地理现象的时空分异特性、模型参数的复杂性等诸多原因限制了模型对比工作的开展，模型对比也是当前研究的一个</a:t>
            </a:r>
            <a:r>
              <a:rPr lang="zh-CN" altLang="en-US" sz="2000" dirty="0" smtClean="0">
                <a:solidFill>
                  <a:srgbClr val="FF0000"/>
                </a:solidFill>
                <a:latin typeface="宋体" panose="02010600030101010101" pitchFamily="2" charset="-122"/>
                <a:ea typeface="宋体" panose="02010600030101010101" pitchFamily="2" charset="-122"/>
              </a:rPr>
              <a:t>难点</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而随着网络技术的发展，模型和数据现阶段朝着服务化的方向发展，</a:t>
            </a:r>
            <a:r>
              <a:rPr lang="zh-CN" altLang="en-US" sz="2000" dirty="0" smtClean="0">
                <a:solidFill>
                  <a:srgbClr val="FF0000"/>
                </a:solidFill>
                <a:latin typeface="宋体" panose="02010600030101010101" pitchFamily="2" charset="-122"/>
                <a:ea typeface="宋体" panose="02010600030101010101" pitchFamily="2" charset="-122"/>
              </a:rPr>
              <a:t>网络服务</a:t>
            </a:r>
            <a:r>
              <a:rPr lang="zh-CN" altLang="en-US" sz="2000" dirty="0" smtClean="0">
                <a:latin typeface="宋体" panose="02010600030101010101" pitchFamily="2" charset="-122"/>
                <a:ea typeface="宋体" panose="02010600030101010101" pitchFamily="2" charset="-122"/>
              </a:rPr>
              <a:t>也为模型对比提供了一种新的视角和技术手段。</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878362" cy="5046662"/>
          </a:xfrm>
        </p:spPr>
        <p:txBody>
          <a:bodyPr/>
          <a:lstStyle/>
          <a:p>
            <a:pPr lvl="0"/>
            <a:r>
              <a:rPr lang="zh-CN" altLang="en-US" sz="2000" dirty="0" smtClean="0">
                <a:latin typeface="宋体" panose="02010600030101010101" pitchFamily="2" charset="-122"/>
                <a:ea typeface="宋体" panose="02010600030101010101" pitchFamily="2" charset="-122"/>
              </a:rPr>
              <a:t>纬向分布规律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年平均</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的纬向梯度和生物群落的分布规律一致，</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从干旱寒冷的沙漠和冻土带到温暖湿润的温带和热带森林逐渐增加。在赤道区（</a:t>
            </a:r>
            <a:r>
              <a:rPr lang="en-US" altLang="zh-CN" sz="1800" dirty="0">
                <a:latin typeface="宋体" panose="02010600030101010101" pitchFamily="2" charset="-122"/>
                <a:ea typeface="宋体" panose="02010600030101010101" pitchFamily="2" charset="-122"/>
              </a:rPr>
              <a:t>10°S-10°N</a:t>
            </a:r>
            <a:r>
              <a:rPr lang="zh-CN" altLang="en-US" sz="1800" dirty="0">
                <a:latin typeface="宋体" panose="02010600030101010101" pitchFamily="2" charset="-122"/>
                <a:ea typeface="宋体" panose="02010600030101010101" pitchFamily="2" charset="-122"/>
              </a:rPr>
              <a:t>），植物生长所依赖的光照、温度、降水以及氮养分充足，四个模型的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达到了峰值。在干燥的热带地区（</a:t>
            </a:r>
            <a:r>
              <a:rPr lang="en-US" altLang="zh-CN" sz="1800" dirty="0">
                <a:latin typeface="宋体" panose="02010600030101010101" pitchFamily="2" charset="-122"/>
                <a:ea typeface="宋体" panose="02010600030101010101" pitchFamily="2" charset="-122"/>
              </a:rPr>
              <a:t>10°S-25°S</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10°N-15°N</a:t>
            </a:r>
            <a:r>
              <a:rPr lang="zh-CN" altLang="en-US" sz="1800" dirty="0">
                <a:latin typeface="宋体" panose="02010600030101010101" pitchFamily="2" charset="-122"/>
                <a:ea typeface="宋体" panose="02010600030101010101" pitchFamily="2" charset="-122"/>
              </a:rPr>
              <a:t>），由于缺乏降水，四个模型模拟的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都下降。最后，在两个半球的温带地区，由于水的供应再次回升，</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出现了二次高峰。</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62" y="1580580"/>
            <a:ext cx="4960838" cy="3720628"/>
          </a:xfrm>
          <a:prstGeom prst="rect">
            <a:avLst/>
          </a:prstGeom>
        </p:spPr>
      </p:pic>
    </p:spTree>
    <p:extLst>
      <p:ext uri="{BB962C8B-B14F-4D97-AF65-F5344CB8AC3E}">
        <p14:creationId xmlns:p14="http://schemas.microsoft.com/office/powerpoint/2010/main" val="1062355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763144" cy="4350904"/>
          </a:xfrm>
        </p:spPr>
        <p:txBody>
          <a:bodyPr/>
          <a:lstStyle/>
          <a:p>
            <a:pPr lvl="0"/>
            <a:r>
              <a:rPr lang="zh-CN" altLang="en-US" sz="2000" dirty="0" smtClean="0">
                <a:latin typeface="宋体" panose="02010600030101010101" pitchFamily="2" charset="-122"/>
                <a:ea typeface="宋体" panose="02010600030101010101" pitchFamily="2" charset="-122"/>
              </a:rPr>
              <a:t>时空综合分布</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所有模型的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在纬度上都存在季节性差异。四个模型都表明赤道地区具有更长的生长季，而在中高纬度地区只有夏季是各自的生长季。</a:t>
            </a:r>
            <a:r>
              <a:rPr lang="en-US" altLang="zh-CN" sz="1800" dirty="0">
                <a:latin typeface="宋体" panose="02010600030101010101" pitchFamily="2" charset="-122"/>
                <a:ea typeface="宋体" panose="02010600030101010101" pitchFamily="2" charset="-122"/>
              </a:rPr>
              <a:t>IBIS</a:t>
            </a:r>
            <a:r>
              <a:rPr lang="zh-CN" altLang="en-US" sz="1800" dirty="0">
                <a:latin typeface="宋体" panose="02010600030101010101" pitchFamily="2" charset="-122"/>
                <a:ea typeface="宋体" panose="02010600030101010101" pitchFamily="2" charset="-122"/>
              </a:rPr>
              <a:t>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在赤道区季节性波动较小，全年都处于生长期，从而导致模拟的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远高于其他三个模型。</a:t>
            </a:r>
            <a:r>
              <a:rPr lang="en-US" altLang="zh-CN" sz="1800" dirty="0">
                <a:latin typeface="宋体" panose="02010600030101010101" pitchFamily="2" charset="-122"/>
                <a:ea typeface="宋体" panose="02010600030101010101" pitchFamily="2" charset="-122"/>
              </a:rPr>
              <a:t>LPJ</a:t>
            </a:r>
            <a:r>
              <a:rPr lang="zh-CN" altLang="en-US" sz="1800" dirty="0">
                <a:latin typeface="宋体" panose="02010600030101010101" pitchFamily="2" charset="-122"/>
                <a:ea typeface="宋体" panose="02010600030101010101" pitchFamily="2" charset="-122"/>
              </a:rPr>
              <a:t>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在时间和空间上分布更加均匀，赤道地区和中高纬度地区在生长季的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大致相同。</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1557337"/>
            <a:ext cx="5076056" cy="4350905"/>
          </a:xfrm>
          <a:prstGeom prst="rect">
            <a:avLst/>
          </a:prstGeom>
        </p:spPr>
      </p:pic>
    </p:spTree>
    <p:extLst>
      <p:ext uri="{BB962C8B-B14F-4D97-AF65-F5344CB8AC3E}">
        <p14:creationId xmlns:p14="http://schemas.microsoft.com/office/powerpoint/2010/main" val="9097923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5589240" cy="563563"/>
          </a:xfrm>
        </p:spPr>
        <p:txBody>
          <a:bodyPr/>
          <a:lstStyle/>
          <a:p>
            <a:r>
              <a:rPr lang="zh-CN" altLang="en-US" b="1" dirty="0" smtClean="0">
                <a:latin typeface="Times New Roman" pitchFamily="18" charset="0"/>
                <a:cs typeface="Times New Roman" pitchFamily="18" charset="0"/>
              </a:rPr>
              <a:t>目录</a:t>
            </a:r>
            <a:endParaRPr lang="zh-CN" altLang="en-US" b="1" dirty="0">
              <a:latin typeface="Times New Roman" pitchFamily="18" charset="0"/>
              <a:cs typeface="Times New Roman" pitchFamily="18" charset="0"/>
            </a:endParaRPr>
          </a:p>
        </p:txBody>
      </p:sp>
      <p:grpSp>
        <p:nvGrpSpPr>
          <p:cNvPr id="67" name="Group 121"/>
          <p:cNvGrpSpPr>
            <a:grpSpLocks/>
          </p:cNvGrpSpPr>
          <p:nvPr/>
        </p:nvGrpSpPr>
        <p:grpSpPr bwMode="auto">
          <a:xfrm>
            <a:off x="1331641" y="1491803"/>
            <a:ext cx="5976392" cy="665162"/>
            <a:chOff x="1152" y="1323"/>
            <a:chExt cx="3408" cy="419"/>
          </a:xfrm>
        </p:grpSpPr>
        <p:grpSp>
          <p:nvGrpSpPr>
            <p:cNvPr id="68" name="Group 93"/>
            <p:cNvGrpSpPr>
              <a:grpSpLocks/>
            </p:cNvGrpSpPr>
            <p:nvPr/>
          </p:nvGrpSpPr>
          <p:grpSpPr bwMode="auto">
            <a:xfrm>
              <a:off x="1152" y="1323"/>
              <a:ext cx="480" cy="419"/>
              <a:chOff x="1110" y="2656"/>
              <a:chExt cx="1549" cy="1351"/>
            </a:xfrm>
          </p:grpSpPr>
          <p:sp>
            <p:nvSpPr>
              <p:cNvPr id="72"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73"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74"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69" name="Line 101"/>
            <p:cNvSpPr>
              <a:spLocks noChangeShapeType="1"/>
            </p:cNvSpPr>
            <p:nvPr/>
          </p:nvSpPr>
          <p:spPr bwMode="auto">
            <a:xfrm>
              <a:off x="1536" y="1707"/>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70" name="Text Box 102"/>
            <p:cNvSpPr txBox="1">
              <a:spLocks noChangeArrowheads="1"/>
            </p:cNvSpPr>
            <p:nvPr/>
          </p:nvSpPr>
          <p:spPr bwMode="auto">
            <a:xfrm>
              <a:off x="1652" y="1350"/>
              <a:ext cx="2453"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研究背景和研究意义</a:t>
              </a:r>
              <a:endParaRPr kumimoji="1" lang="en-US" altLang="zh-CN" sz="2400" b="1" dirty="0">
                <a:latin typeface="微软雅黑" pitchFamily="34" charset="-122"/>
                <a:ea typeface="微软雅黑" pitchFamily="34" charset="-122"/>
              </a:endParaRPr>
            </a:p>
          </p:txBody>
        </p:sp>
        <p:sp>
          <p:nvSpPr>
            <p:cNvPr id="71" name="Text Box 103"/>
            <p:cNvSpPr txBox="1">
              <a:spLocks noChangeArrowheads="1"/>
            </p:cNvSpPr>
            <p:nvPr/>
          </p:nvSpPr>
          <p:spPr bwMode="gray">
            <a:xfrm>
              <a:off x="1276" y="1385"/>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grpSp>
        <p:nvGrpSpPr>
          <p:cNvPr id="83" name="Group 123"/>
          <p:cNvGrpSpPr>
            <a:grpSpLocks/>
          </p:cNvGrpSpPr>
          <p:nvPr/>
        </p:nvGrpSpPr>
        <p:grpSpPr bwMode="auto">
          <a:xfrm>
            <a:off x="1331640" y="3098221"/>
            <a:ext cx="5976392" cy="665162"/>
            <a:chOff x="1152" y="2461"/>
            <a:chExt cx="3408" cy="419"/>
          </a:xfrm>
        </p:grpSpPr>
        <p:grpSp>
          <p:nvGrpSpPr>
            <p:cNvPr id="84" name="Group 107"/>
            <p:cNvGrpSpPr>
              <a:grpSpLocks/>
            </p:cNvGrpSpPr>
            <p:nvPr/>
          </p:nvGrpSpPr>
          <p:grpSpPr bwMode="auto">
            <a:xfrm>
              <a:off x="1152" y="2461"/>
              <a:ext cx="480" cy="419"/>
              <a:chOff x="1110" y="2656"/>
              <a:chExt cx="1549" cy="1351"/>
            </a:xfrm>
          </p:grpSpPr>
          <p:sp>
            <p:nvSpPr>
              <p:cNvPr id="8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8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85"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6" name="Text Box 116"/>
            <p:cNvSpPr txBox="1">
              <a:spLocks noChangeArrowheads="1"/>
            </p:cNvSpPr>
            <p:nvPr/>
          </p:nvSpPr>
          <p:spPr bwMode="auto">
            <a:xfrm>
              <a:off x="1641" y="2475"/>
              <a:ext cx="2919"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87" name="Text Box 117"/>
            <p:cNvSpPr txBox="1">
              <a:spLocks noChangeArrowheads="1"/>
            </p:cNvSpPr>
            <p:nvPr/>
          </p:nvSpPr>
          <p:spPr bwMode="gray">
            <a:xfrm>
              <a:off x="1276"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grpSp>
        <p:nvGrpSpPr>
          <p:cNvPr id="91" name="Group 123"/>
          <p:cNvGrpSpPr>
            <a:grpSpLocks/>
          </p:cNvGrpSpPr>
          <p:nvPr/>
        </p:nvGrpSpPr>
        <p:grpSpPr bwMode="auto">
          <a:xfrm>
            <a:off x="1338537" y="3871016"/>
            <a:ext cx="5976392" cy="665162"/>
            <a:chOff x="1152" y="2461"/>
            <a:chExt cx="3408" cy="419"/>
          </a:xfrm>
        </p:grpSpPr>
        <p:grpSp>
          <p:nvGrpSpPr>
            <p:cNvPr id="92" name="Group 107"/>
            <p:cNvGrpSpPr>
              <a:grpSpLocks/>
            </p:cNvGrpSpPr>
            <p:nvPr/>
          </p:nvGrpSpPr>
          <p:grpSpPr bwMode="auto">
            <a:xfrm>
              <a:off x="1152" y="2461"/>
              <a:ext cx="480" cy="419"/>
              <a:chOff x="1110" y="2656"/>
              <a:chExt cx="1549" cy="1351"/>
            </a:xfrm>
          </p:grpSpPr>
          <p:sp>
            <p:nvSpPr>
              <p:cNvPr id="9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9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9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9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95" name="Text Box 117"/>
            <p:cNvSpPr txBox="1">
              <a:spLocks noChangeArrowheads="1"/>
            </p:cNvSpPr>
            <p:nvPr/>
          </p:nvSpPr>
          <p:spPr bwMode="gray">
            <a:xfrm>
              <a:off x="1260" y="2523"/>
              <a:ext cx="231" cy="291"/>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grpSp>
        <p:nvGrpSpPr>
          <p:cNvPr id="101" name="Group 123"/>
          <p:cNvGrpSpPr>
            <a:grpSpLocks/>
          </p:cNvGrpSpPr>
          <p:nvPr/>
        </p:nvGrpSpPr>
        <p:grpSpPr bwMode="auto">
          <a:xfrm>
            <a:off x="1338537" y="4636046"/>
            <a:ext cx="5976392" cy="665162"/>
            <a:chOff x="1152" y="2461"/>
            <a:chExt cx="3408" cy="419"/>
          </a:xfrm>
        </p:grpSpPr>
        <p:grpSp>
          <p:nvGrpSpPr>
            <p:cNvPr id="102" name="Group 107"/>
            <p:cNvGrpSpPr>
              <a:grpSpLocks/>
            </p:cNvGrpSpPr>
            <p:nvPr/>
          </p:nvGrpSpPr>
          <p:grpSpPr bwMode="auto">
            <a:xfrm>
              <a:off x="1152" y="2461"/>
              <a:ext cx="480" cy="419"/>
              <a:chOff x="1110" y="2656"/>
              <a:chExt cx="1549" cy="1351"/>
            </a:xfrm>
          </p:grpSpPr>
          <p:sp>
            <p:nvSpPr>
              <p:cNvPr id="10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0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0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0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0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105"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grpSp>
        <p:nvGrpSpPr>
          <p:cNvPr id="109" name="Group 123"/>
          <p:cNvGrpSpPr>
            <a:grpSpLocks/>
          </p:cNvGrpSpPr>
          <p:nvPr/>
        </p:nvGrpSpPr>
        <p:grpSpPr bwMode="auto">
          <a:xfrm>
            <a:off x="1331640" y="2304688"/>
            <a:ext cx="5976392" cy="665162"/>
            <a:chOff x="1152" y="2461"/>
            <a:chExt cx="3408" cy="419"/>
          </a:xfrm>
        </p:grpSpPr>
        <p:grpSp>
          <p:nvGrpSpPr>
            <p:cNvPr id="110" name="Group 107"/>
            <p:cNvGrpSpPr>
              <a:grpSpLocks/>
            </p:cNvGrpSpPr>
            <p:nvPr/>
          </p:nvGrpSpPr>
          <p:grpSpPr bwMode="auto">
            <a:xfrm>
              <a:off x="1152" y="2461"/>
              <a:ext cx="480" cy="419"/>
              <a:chOff x="1110" y="2656"/>
              <a:chExt cx="1549" cy="1351"/>
            </a:xfrm>
          </p:grpSpPr>
          <p:sp>
            <p:nvSpPr>
              <p:cNvPr id="11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1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1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11"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12" name="Text Box 116"/>
            <p:cNvSpPr txBox="1">
              <a:spLocks noChangeArrowheads="1"/>
            </p:cNvSpPr>
            <p:nvPr/>
          </p:nvSpPr>
          <p:spPr bwMode="auto">
            <a:xfrm>
              <a:off x="1656" y="2475"/>
              <a:ext cx="2904"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113"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3" name="灯片编号占位符 2"/>
          <p:cNvSpPr>
            <a:spLocks noGrp="1"/>
          </p:cNvSpPr>
          <p:nvPr>
            <p:ph type="sldNum" sz="quarter" idx="11"/>
          </p:nvPr>
        </p:nvSpPr>
        <p:spPr/>
        <p:txBody>
          <a:bodyPr/>
          <a:lstStyle/>
          <a:p>
            <a:fld id="{57EA92A5-C027-4AA6-B826-350AEA676BBC}" type="slidenum">
              <a:rPr lang="zh-CN" altLang="en-US" smtClean="0"/>
              <a:pPr/>
              <a:t>42</a:t>
            </a:fld>
            <a:endParaRPr lang="zh-CN" altLang="en-US"/>
          </a:p>
        </p:txBody>
      </p:sp>
    </p:spTree>
    <p:extLst>
      <p:ext uri="{BB962C8B-B14F-4D97-AF65-F5344CB8AC3E}">
        <p14:creationId xmlns:p14="http://schemas.microsoft.com/office/powerpoint/2010/main" val="40547066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spTree>
    <p:extLst>
      <p:ext uri="{BB962C8B-B14F-4D97-AF65-F5344CB8AC3E}">
        <p14:creationId xmlns:p14="http://schemas.microsoft.com/office/powerpoint/2010/main" val="796386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079574"/>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44</a:t>
            </a:fld>
            <a:endParaRPr lang="zh-CN" altLang="en-US"/>
          </a:p>
        </p:txBody>
      </p:sp>
    </p:spTree>
    <p:extLst>
      <p:ext uri="{BB962C8B-B14F-4D97-AF65-F5344CB8AC3E}">
        <p14:creationId xmlns:p14="http://schemas.microsoft.com/office/powerpoint/2010/main" val="690064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
        <p:nvSpPr>
          <p:cNvPr id="4" name="WordArt 2"/>
          <p:cNvSpPr>
            <a:spLocks noChangeArrowheads="1" noChangeShapeType="1" noTextEdit="1"/>
          </p:cNvSpPr>
          <p:nvPr/>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Tree>
    <p:extLst>
      <p:ext uri="{BB962C8B-B14F-4D97-AF65-F5344CB8AC3E}">
        <p14:creationId xmlns:p14="http://schemas.microsoft.com/office/powerpoint/2010/main" val="4219341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smtClean="0">
                <a:latin typeface="宋体" panose="02010600030101010101" pitchFamily="2" charset="-122"/>
                <a:ea typeface="宋体" panose="02010600030101010101" pitchFamily="2" charset="-122"/>
              </a:rPr>
              <a:t>通过碳循环模型之间的对比，一方面验证和诊断了模型的模拟效果，促进了模型的应用和改进，另一方面促进了耦合模型的协同研究和实验，从而在人类活动对自然环境的影响方面获取更可信地评判，指导人类面对气候问题及时作出正确的决策。</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本文提出了一种开放式的模型对比框架，为模型对比提供了一种新的视角。</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5589240" cy="563563"/>
          </a:xfrm>
        </p:spPr>
        <p:txBody>
          <a:bodyPr/>
          <a:lstStyle/>
          <a:p>
            <a:r>
              <a:rPr lang="zh-CN" altLang="en-US" b="1" dirty="0" smtClean="0">
                <a:latin typeface="Times New Roman" pitchFamily="18" charset="0"/>
                <a:cs typeface="Times New Roman" pitchFamily="18" charset="0"/>
              </a:rPr>
              <a:t>目录</a:t>
            </a:r>
            <a:endParaRPr lang="zh-CN" altLang="en-US" b="1" dirty="0">
              <a:latin typeface="Times New Roman" pitchFamily="18" charset="0"/>
              <a:cs typeface="Times New Roman" pitchFamily="18" charset="0"/>
            </a:endParaRPr>
          </a:p>
        </p:txBody>
      </p:sp>
      <p:grpSp>
        <p:nvGrpSpPr>
          <p:cNvPr id="67" name="Group 121"/>
          <p:cNvGrpSpPr>
            <a:grpSpLocks/>
          </p:cNvGrpSpPr>
          <p:nvPr/>
        </p:nvGrpSpPr>
        <p:grpSpPr bwMode="auto">
          <a:xfrm>
            <a:off x="1331641" y="1491803"/>
            <a:ext cx="5976392" cy="665162"/>
            <a:chOff x="1152" y="1323"/>
            <a:chExt cx="3408" cy="419"/>
          </a:xfrm>
        </p:grpSpPr>
        <p:grpSp>
          <p:nvGrpSpPr>
            <p:cNvPr id="68" name="Group 93"/>
            <p:cNvGrpSpPr>
              <a:grpSpLocks/>
            </p:cNvGrpSpPr>
            <p:nvPr/>
          </p:nvGrpSpPr>
          <p:grpSpPr bwMode="auto">
            <a:xfrm>
              <a:off x="1152" y="1323"/>
              <a:ext cx="480" cy="419"/>
              <a:chOff x="1110" y="2656"/>
              <a:chExt cx="1549" cy="1351"/>
            </a:xfrm>
          </p:grpSpPr>
          <p:sp>
            <p:nvSpPr>
              <p:cNvPr id="72"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73"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74"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69" name="Line 101"/>
            <p:cNvSpPr>
              <a:spLocks noChangeShapeType="1"/>
            </p:cNvSpPr>
            <p:nvPr/>
          </p:nvSpPr>
          <p:spPr bwMode="auto">
            <a:xfrm>
              <a:off x="1536" y="1707"/>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70" name="Text Box 102"/>
            <p:cNvSpPr txBox="1">
              <a:spLocks noChangeArrowheads="1"/>
            </p:cNvSpPr>
            <p:nvPr/>
          </p:nvSpPr>
          <p:spPr bwMode="auto">
            <a:xfrm>
              <a:off x="1652" y="1350"/>
              <a:ext cx="2453"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研究背景和研究意义</a:t>
              </a:r>
              <a:endParaRPr kumimoji="1" lang="en-US" altLang="zh-CN" sz="2400" b="1" dirty="0">
                <a:latin typeface="微软雅黑" pitchFamily="34" charset="-122"/>
                <a:ea typeface="微软雅黑" pitchFamily="34" charset="-122"/>
              </a:endParaRPr>
            </a:p>
          </p:txBody>
        </p:sp>
        <p:sp>
          <p:nvSpPr>
            <p:cNvPr id="71" name="Text Box 103"/>
            <p:cNvSpPr txBox="1">
              <a:spLocks noChangeArrowheads="1"/>
            </p:cNvSpPr>
            <p:nvPr/>
          </p:nvSpPr>
          <p:spPr bwMode="gray">
            <a:xfrm>
              <a:off x="1276" y="1385"/>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grpSp>
        <p:nvGrpSpPr>
          <p:cNvPr id="83" name="Group 123"/>
          <p:cNvGrpSpPr>
            <a:grpSpLocks/>
          </p:cNvGrpSpPr>
          <p:nvPr/>
        </p:nvGrpSpPr>
        <p:grpSpPr bwMode="auto">
          <a:xfrm>
            <a:off x="1331640" y="3098221"/>
            <a:ext cx="5976392" cy="665162"/>
            <a:chOff x="1152" y="2461"/>
            <a:chExt cx="3408" cy="419"/>
          </a:xfrm>
        </p:grpSpPr>
        <p:grpSp>
          <p:nvGrpSpPr>
            <p:cNvPr id="84" name="Group 107"/>
            <p:cNvGrpSpPr>
              <a:grpSpLocks/>
            </p:cNvGrpSpPr>
            <p:nvPr/>
          </p:nvGrpSpPr>
          <p:grpSpPr bwMode="auto">
            <a:xfrm>
              <a:off x="1152" y="2461"/>
              <a:ext cx="480" cy="419"/>
              <a:chOff x="1110" y="2656"/>
              <a:chExt cx="1549" cy="1351"/>
            </a:xfrm>
          </p:grpSpPr>
          <p:sp>
            <p:nvSpPr>
              <p:cNvPr id="8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8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85"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86" name="Text Box 116"/>
            <p:cNvSpPr txBox="1">
              <a:spLocks noChangeArrowheads="1"/>
            </p:cNvSpPr>
            <p:nvPr/>
          </p:nvSpPr>
          <p:spPr bwMode="auto">
            <a:xfrm>
              <a:off x="1641" y="2475"/>
              <a:ext cx="2919"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87" name="Text Box 117"/>
            <p:cNvSpPr txBox="1">
              <a:spLocks noChangeArrowheads="1"/>
            </p:cNvSpPr>
            <p:nvPr/>
          </p:nvSpPr>
          <p:spPr bwMode="gray">
            <a:xfrm>
              <a:off x="1276"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grpSp>
        <p:nvGrpSpPr>
          <p:cNvPr id="91" name="Group 123"/>
          <p:cNvGrpSpPr>
            <a:grpSpLocks/>
          </p:cNvGrpSpPr>
          <p:nvPr/>
        </p:nvGrpSpPr>
        <p:grpSpPr bwMode="auto">
          <a:xfrm>
            <a:off x="1338537" y="3871016"/>
            <a:ext cx="5976392" cy="665162"/>
            <a:chOff x="1152" y="2461"/>
            <a:chExt cx="3408" cy="419"/>
          </a:xfrm>
        </p:grpSpPr>
        <p:grpSp>
          <p:nvGrpSpPr>
            <p:cNvPr id="92" name="Group 107"/>
            <p:cNvGrpSpPr>
              <a:grpSpLocks/>
            </p:cNvGrpSpPr>
            <p:nvPr/>
          </p:nvGrpSpPr>
          <p:grpSpPr bwMode="auto">
            <a:xfrm>
              <a:off x="1152" y="2461"/>
              <a:ext cx="480" cy="419"/>
              <a:chOff x="1110" y="2656"/>
              <a:chExt cx="1549" cy="1351"/>
            </a:xfrm>
          </p:grpSpPr>
          <p:sp>
            <p:nvSpPr>
              <p:cNvPr id="9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9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9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9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9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95" name="Text Box 117"/>
            <p:cNvSpPr txBox="1">
              <a:spLocks noChangeArrowheads="1"/>
            </p:cNvSpPr>
            <p:nvPr/>
          </p:nvSpPr>
          <p:spPr bwMode="gray">
            <a:xfrm>
              <a:off x="1260" y="2523"/>
              <a:ext cx="231" cy="291"/>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grpSp>
        <p:nvGrpSpPr>
          <p:cNvPr id="101" name="Group 123"/>
          <p:cNvGrpSpPr>
            <a:grpSpLocks/>
          </p:cNvGrpSpPr>
          <p:nvPr/>
        </p:nvGrpSpPr>
        <p:grpSpPr bwMode="auto">
          <a:xfrm>
            <a:off x="1338537" y="4636046"/>
            <a:ext cx="5976392" cy="665162"/>
            <a:chOff x="1152" y="2461"/>
            <a:chExt cx="3408" cy="419"/>
          </a:xfrm>
        </p:grpSpPr>
        <p:grpSp>
          <p:nvGrpSpPr>
            <p:cNvPr id="102" name="Group 107"/>
            <p:cNvGrpSpPr>
              <a:grpSpLocks/>
            </p:cNvGrpSpPr>
            <p:nvPr/>
          </p:nvGrpSpPr>
          <p:grpSpPr bwMode="auto">
            <a:xfrm>
              <a:off x="1152" y="2461"/>
              <a:ext cx="480" cy="419"/>
              <a:chOff x="1110" y="2656"/>
              <a:chExt cx="1549" cy="1351"/>
            </a:xfrm>
          </p:grpSpPr>
          <p:sp>
            <p:nvSpPr>
              <p:cNvPr id="106"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07"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08"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03"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04" name="Text Box 116"/>
            <p:cNvSpPr txBox="1">
              <a:spLocks noChangeArrowheads="1"/>
            </p:cNvSpPr>
            <p:nvPr/>
          </p:nvSpPr>
          <p:spPr bwMode="auto">
            <a:xfrm>
              <a:off x="1648" y="2475"/>
              <a:ext cx="2725" cy="291"/>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105"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grpSp>
        <p:nvGrpSpPr>
          <p:cNvPr id="109" name="Group 123"/>
          <p:cNvGrpSpPr>
            <a:grpSpLocks/>
          </p:cNvGrpSpPr>
          <p:nvPr/>
        </p:nvGrpSpPr>
        <p:grpSpPr bwMode="auto">
          <a:xfrm>
            <a:off x="1331640" y="2304688"/>
            <a:ext cx="5976392" cy="665162"/>
            <a:chOff x="1152" y="2461"/>
            <a:chExt cx="3408" cy="419"/>
          </a:xfrm>
        </p:grpSpPr>
        <p:grpSp>
          <p:nvGrpSpPr>
            <p:cNvPr id="110" name="Group 107"/>
            <p:cNvGrpSpPr>
              <a:grpSpLocks/>
            </p:cNvGrpSpPr>
            <p:nvPr/>
          </p:nvGrpSpPr>
          <p:grpSpPr bwMode="auto">
            <a:xfrm>
              <a:off x="1152" y="2461"/>
              <a:ext cx="480" cy="419"/>
              <a:chOff x="1110" y="2656"/>
              <a:chExt cx="1549" cy="1351"/>
            </a:xfrm>
          </p:grpSpPr>
          <p:sp>
            <p:nvSpPr>
              <p:cNvPr id="11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11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11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111" name="Line 115"/>
            <p:cNvSpPr>
              <a:spLocks noChangeShapeType="1"/>
            </p:cNvSpPr>
            <p:nvPr/>
          </p:nvSpPr>
          <p:spPr bwMode="auto">
            <a:xfrm>
              <a:off x="1536" y="2845"/>
              <a:ext cx="3024"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112" name="Text Box 116"/>
            <p:cNvSpPr txBox="1">
              <a:spLocks noChangeArrowheads="1"/>
            </p:cNvSpPr>
            <p:nvPr/>
          </p:nvSpPr>
          <p:spPr bwMode="auto">
            <a:xfrm>
              <a:off x="1656" y="2475"/>
              <a:ext cx="2904" cy="291"/>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113" name="Text Box 117"/>
            <p:cNvSpPr txBox="1">
              <a:spLocks noChangeArrowheads="1"/>
            </p:cNvSpPr>
            <p:nvPr/>
          </p:nvSpPr>
          <p:spPr bwMode="gray">
            <a:xfrm>
              <a:off x="1272" y="2523"/>
              <a:ext cx="231" cy="291"/>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3" name="灯片编号占位符 2"/>
          <p:cNvSpPr>
            <a:spLocks noGrp="1"/>
          </p:cNvSpPr>
          <p:nvPr>
            <p:ph type="sldNum" sz="quarter" idx="11"/>
          </p:nvPr>
        </p:nvSpPr>
        <p:spPr/>
        <p:txBody>
          <a:bodyPr/>
          <a:lstStyle/>
          <a:p>
            <a:fld id="{57EA92A5-C027-4AA6-B826-350AEA676BBC}" type="slidenum">
              <a:rPr lang="zh-CN" altLang="en-US" smtClean="0"/>
              <a:pPr/>
              <a:t>6</a:t>
            </a:fld>
            <a:endParaRPr lang="zh-CN" altLang="en-US"/>
          </a:p>
        </p:txBody>
      </p:sp>
    </p:spTree>
    <p:extLst>
      <p:ext uri="{BB962C8B-B14F-4D97-AF65-F5344CB8AC3E}">
        <p14:creationId xmlns:p14="http://schemas.microsoft.com/office/powerpoint/2010/main" val="235048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4256731079"/>
              </p:ext>
            </p:extLst>
          </p:nvPr>
        </p:nvGraphicFramePr>
        <p:xfrm>
          <a:off x="323528" y="1556792"/>
          <a:ext cx="7848872" cy="3277608"/>
        </p:xfrm>
        <a:graphic>
          <a:graphicData uri="http://schemas.openxmlformats.org/drawingml/2006/table">
            <a:tbl>
              <a:tblPr firstRow="1" firstCol="1" bandRow="1">
                <a:tableStyleId>{16D9F66E-5EB9-4882-86FB-DCBF35E3C3E4}</a:tableStyleId>
              </a:tblPr>
              <a:tblGrid>
                <a:gridCol w="1873284">
                  <a:extLst>
                    <a:ext uri="{9D8B030D-6E8A-4147-A177-3AD203B41FA5}">
                      <a16:colId xmlns:a16="http://schemas.microsoft.com/office/drawing/2014/main" val="2356664300"/>
                    </a:ext>
                  </a:extLst>
                </a:gridCol>
                <a:gridCol w="5975588">
                  <a:extLst>
                    <a:ext uri="{9D8B030D-6E8A-4147-A177-3AD203B41FA5}">
                      <a16:colId xmlns:a16="http://schemas.microsoft.com/office/drawing/2014/main" val="3259574021"/>
                    </a:ext>
                  </a:extLst>
                </a:gridCol>
              </a:tblGrid>
              <a:tr h="529864">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毛留喜</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2006</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陆地碳循环模型可以简单分为</a:t>
                      </a:r>
                      <a:r>
                        <a:rPr lang="zh-CN" altLang="en-US" sz="1600" b="0" dirty="0" smtClean="0">
                          <a:solidFill>
                            <a:srgbClr val="FF0000"/>
                          </a:solidFill>
                          <a:effectLst/>
                          <a:latin typeface="宋体" panose="02010600030101010101" pitchFamily="2" charset="-122"/>
                          <a:ea typeface="宋体" panose="02010600030101010101" pitchFamily="2" charset="-122"/>
                        </a:rPr>
                        <a:t>统计模型、生态过程模型、遥感与过程耦合模型</a:t>
                      </a:r>
                      <a:endParaRPr lang="zh-CN" sz="1600" b="0" dirty="0">
                        <a:solidFill>
                          <a:srgbClr val="FF0000"/>
                        </a:solidFill>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36730307"/>
                  </a:ext>
                </a:extLst>
              </a:tr>
              <a:tr h="504056">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IPCC</a:t>
                      </a: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2014</a:t>
                      </a:r>
                      <a:r>
                        <a:rPr lang="zh-CN" altLang="en-US" sz="1600" b="0" dirty="0" smtClean="0">
                          <a:effectLst/>
                          <a:latin typeface="宋体" panose="02010600030101010101" pitchFamily="2" charset="-122"/>
                          <a:ea typeface="宋体" panose="02010600030101010101" pitchFamily="2" charset="-122"/>
                        </a:rPr>
                        <a:t>）</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IPCC</a:t>
                      </a:r>
                      <a:r>
                        <a:rPr lang="zh-CN" altLang="en-US" sz="1600" b="0" dirty="0" smtClean="0">
                          <a:effectLst/>
                          <a:latin typeface="宋体" panose="02010600030101010101" pitchFamily="2" charset="-122"/>
                          <a:ea typeface="宋体" panose="02010600030101010101" pitchFamily="2" charset="-122"/>
                        </a:rPr>
                        <a:t>将生态过程模型</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577865357"/>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王萍</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2009</a:t>
                      </a:r>
                      <a:r>
                        <a:rPr lang="zh-CN" altLang="en-US" sz="1600" b="0" dirty="0" smtClean="0">
                          <a:effectLst/>
                          <a:latin typeface="宋体" panose="02010600030101010101" pitchFamily="2" charset="-122"/>
                          <a:ea typeface="宋体" panose="02010600030101010101" pitchFamily="2" charset="-122"/>
                        </a:rPr>
                        <a:t>）</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以模型的适用尺度为判断标准，将</a:t>
                      </a:r>
                      <a:r>
                        <a:rPr lang="zh-CN" altLang="en-US" sz="1600" b="0" dirty="0" smtClean="0">
                          <a:solidFill>
                            <a:srgbClr val="FF0000"/>
                          </a:solidFill>
                          <a:effectLst/>
                          <a:latin typeface="宋体" panose="02010600030101010101" pitchFamily="2" charset="-122"/>
                          <a:ea typeface="宋体" panose="02010600030101010101" pitchFamily="2" charset="-122"/>
                        </a:rPr>
                        <a:t>森林碳循环模型</a:t>
                      </a:r>
                      <a:r>
                        <a:rPr lang="zh-CN" altLang="en-US" sz="1600" b="0" dirty="0" smtClean="0">
                          <a:effectLst/>
                          <a:latin typeface="宋体" panose="02010600030101010101" pitchFamily="2" charset="-122"/>
                          <a:ea typeface="宋体" panose="02010600030101010101" pitchFamily="2" charset="-122"/>
                        </a:rPr>
                        <a:t>归纳为斑块尺度和区域尺度两类，并评述了各类型的代表性模型及其特点。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655219194"/>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王绍刚</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2008</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综述了</a:t>
                      </a:r>
                      <a:r>
                        <a:rPr lang="zh-CN" altLang="en-US" sz="1600" b="0" dirty="0" smtClean="0">
                          <a:solidFill>
                            <a:srgbClr val="FF0000"/>
                          </a:solidFill>
                          <a:effectLst/>
                          <a:latin typeface="宋体" panose="02010600030101010101" pitchFamily="2" charset="-122"/>
                          <a:ea typeface="宋体" panose="02010600030101010101" pitchFamily="2" charset="-122"/>
                        </a:rPr>
                        <a:t>森林生态系统碳循环模型</a:t>
                      </a:r>
                      <a:r>
                        <a:rPr lang="zh-CN" altLang="en-US" sz="1600" b="0" dirty="0" smtClean="0">
                          <a:effectLst/>
                          <a:latin typeface="宋体" panose="02010600030101010101" pitchFamily="2" charset="-122"/>
                          <a:ea typeface="宋体" panose="02010600030101010101" pitchFamily="2" charset="-122"/>
                        </a:rPr>
                        <a:t>的分类体系和模型特征。</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毛留喜</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2006</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介绍了</a:t>
                      </a:r>
                      <a:r>
                        <a:rPr lang="zh-CN" altLang="en-US" sz="1600" b="0" dirty="0" smtClean="0">
                          <a:solidFill>
                            <a:srgbClr val="FF0000"/>
                          </a:solidFill>
                          <a:effectLst/>
                          <a:latin typeface="宋体" panose="02010600030101010101" pitchFamily="2" charset="-122"/>
                          <a:ea typeface="宋体" panose="02010600030101010101" pitchFamily="2" charset="-122"/>
                        </a:rPr>
                        <a:t>陆地生态系统碳循环模型</a:t>
                      </a:r>
                      <a:r>
                        <a:rPr lang="zh-CN" altLang="en-US" sz="1600" b="0" dirty="0" smtClean="0">
                          <a:effectLst/>
                          <a:latin typeface="宋体" panose="02010600030101010101" pitchFamily="2" charset="-122"/>
                          <a:ea typeface="宋体" panose="02010600030101010101" pitchFamily="2" charset="-122"/>
                        </a:rPr>
                        <a:t>的基本结构，碳循环过程中涉及到的两个基本模型以及目前的陆地生态系统碳循环模型的两大类型。</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01716866"/>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spTree>
    <p:extLst>
      <p:ext uri="{BB962C8B-B14F-4D97-AF65-F5344CB8AC3E}">
        <p14:creationId xmlns:p14="http://schemas.microsoft.com/office/powerpoint/2010/main" val="1864903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278947828"/>
              </p:ext>
            </p:extLst>
          </p:nvPr>
        </p:nvGraphicFramePr>
        <p:xfrm>
          <a:off x="342256" y="1557339"/>
          <a:ext cx="7830144" cy="5330322"/>
        </p:xfrm>
        <a:graphic>
          <a:graphicData uri="http://schemas.openxmlformats.org/drawingml/2006/table">
            <a:tbl>
              <a:tblPr firstRow="1" firstCol="1" bandRow="1">
                <a:tableStyleId>{16D9F66E-5EB9-4882-86FB-DCBF35E3C3E4}</a:tableStyleId>
              </a:tblPr>
              <a:tblGrid>
                <a:gridCol w="1853480">
                  <a:extLst>
                    <a:ext uri="{9D8B030D-6E8A-4147-A177-3AD203B41FA5}">
                      <a16:colId xmlns:a16="http://schemas.microsoft.com/office/drawing/2014/main" val="1452448154"/>
                    </a:ext>
                  </a:extLst>
                </a:gridCol>
                <a:gridCol w="720080">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608512">
                  <a:extLst>
                    <a:ext uri="{9D8B030D-6E8A-4147-A177-3AD203B41FA5}">
                      <a16:colId xmlns:a16="http://schemas.microsoft.com/office/drawing/2014/main" val="3259574021"/>
                    </a:ext>
                  </a:extLst>
                </a:gridCol>
              </a:tblGrid>
              <a:tr h="668177">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7018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115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De </a:t>
                      </a:r>
                      <a:r>
                        <a:rPr lang="en-US" altLang="zh-CN" sz="1600" b="0" dirty="0" err="1" smtClean="0">
                          <a:effectLst/>
                          <a:latin typeface="宋体" panose="02010600030101010101" pitchFamily="2" charset="-122"/>
                          <a:ea typeface="宋体" panose="02010600030101010101" pitchFamily="2" charset="-122"/>
                        </a:rPr>
                        <a:t>Gonçalves</a:t>
                      </a:r>
                      <a:endParaRPr lang="en-US" altLang="zh-CN" sz="16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(2013)</a:t>
                      </a:r>
                      <a:endParaRPr lang="zh-CN"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7285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err="1" smtClean="0">
                          <a:effectLst/>
                          <a:latin typeface="宋体" panose="02010600030101010101" pitchFamily="2" charset="-122"/>
                          <a:ea typeface="宋体" panose="02010600030101010101" pitchFamily="2" charset="-122"/>
                        </a:rPr>
                        <a:t>Bondeau</a:t>
                      </a:r>
                      <a:r>
                        <a:rPr lang="en-US" altLang="zh-CN" sz="16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5810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6197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err="1" smtClean="0">
                          <a:effectLst/>
                          <a:latin typeface="宋体" panose="02010600030101010101" pitchFamily="2" charset="-122"/>
                          <a:ea typeface="宋体" panose="02010600030101010101" pitchFamily="2" charset="-122"/>
                        </a:rPr>
                        <a:t>Heimann</a:t>
                      </a:r>
                      <a:r>
                        <a:rPr lang="en-US" altLang="zh-CN" sz="16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10896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spTree>
    <p:extLst>
      <p:ext uri="{BB962C8B-B14F-4D97-AF65-F5344CB8AC3E}">
        <p14:creationId xmlns:p14="http://schemas.microsoft.com/office/powerpoint/2010/main" val="3921412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267621742"/>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6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err="1" smtClean="0">
                          <a:effectLst/>
                          <a:latin typeface="宋体" panose="02010600030101010101" pitchFamily="2" charset="-122"/>
                          <a:ea typeface="宋体" panose="02010600030101010101" pitchFamily="2" charset="-122"/>
                        </a:rPr>
                        <a:t>Randerson</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smtClean="0">
                          <a:effectLst/>
                          <a:latin typeface="宋体" panose="02010600030101010101" pitchFamily="2" charset="-122"/>
                          <a:ea typeface="宋体" panose="02010600030101010101" pitchFamily="2" charset="-122"/>
                        </a:rPr>
                        <a:t>(2009)</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effectLst/>
                          <a:latin typeface="宋体" panose="02010600030101010101" pitchFamily="2" charset="-122"/>
                          <a:ea typeface="宋体" panose="02010600030101010101" pitchFamily="2" charset="-122"/>
                        </a:rPr>
                        <a:t>python</a:t>
                      </a:r>
                      <a:r>
                        <a:rPr lang="zh-CN" altLang="en-US" sz="1600" b="0" dirty="0" smtClean="0">
                          <a:effectLst/>
                          <a:latin typeface="宋体" panose="02010600030101010101" pitchFamily="2" charset="-122"/>
                          <a:ea typeface="宋体" panose="02010600030101010101" pitchFamily="2" charset="-122"/>
                        </a:rPr>
                        <a:t>软件包。</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Kim</a:t>
                      </a:r>
                    </a:p>
                    <a:p>
                      <a:pPr algn="ctr">
                        <a:spcAft>
                          <a:spcPts val="0"/>
                        </a:spcAft>
                      </a:pPr>
                      <a:r>
                        <a:rPr lang="en-US" altLang="zh-CN" sz="1600" b="0" dirty="0" smtClean="0">
                          <a:effectLst/>
                          <a:latin typeface="宋体" panose="02010600030101010101" pitchFamily="2" charset="-122"/>
                          <a:ea typeface="宋体" panose="02010600030101010101" pitchFamily="2" charset="-122"/>
                        </a:rPr>
                        <a:t>(2013, 2014)</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effectLst/>
                          <a:latin typeface="宋体" panose="02010600030101010101" pitchFamily="2" charset="-122"/>
                          <a:ea typeface="宋体" panose="02010600030101010101" pitchFamily="2" charset="-122"/>
                        </a:rPr>
                        <a:t>conda</a:t>
                      </a:r>
                      <a:r>
                        <a:rPr lang="zh-CN" altLang="en-US" sz="1600" b="0" dirty="0" smtClean="0">
                          <a:effectLst/>
                          <a:latin typeface="宋体" panose="02010600030101010101" pitchFamily="2" charset="-122"/>
                          <a:ea typeface="宋体" panose="02010600030101010101" pitchFamily="2" charset="-122"/>
                        </a:rPr>
                        <a:t>软件包，同时还提供虚拟机软件镜像环境，进一步降低了模型对比分析的难度。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Tree>
    <p:extLst>
      <p:ext uri="{BB962C8B-B14F-4D97-AF65-F5344CB8AC3E}">
        <p14:creationId xmlns:p14="http://schemas.microsoft.com/office/powerpoint/2010/main" val="406383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10842</TotalTime>
  <Words>2598</Words>
  <Application>Microsoft Office PowerPoint</Application>
  <PresentationFormat>全屏显示(4:3)</PresentationFormat>
  <Paragraphs>537</Paragraphs>
  <Slides>45</Slides>
  <Notes>45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6" baseType="lpstr">
      <vt:lpstr>黑体</vt:lpstr>
      <vt:lpstr>宋体</vt:lpstr>
      <vt:lpstr>微软雅黑</vt:lpstr>
      <vt:lpstr>Arial</vt:lpstr>
      <vt:lpstr>Broadway</vt:lpstr>
      <vt:lpstr>Calibri</vt:lpstr>
      <vt:lpstr>Times New Roman</vt:lpstr>
      <vt:lpstr>Verdana</vt:lpstr>
      <vt:lpstr>Wingdings</vt:lpstr>
      <vt:lpstr>主题1</vt:lpstr>
      <vt:lpstr>Aurora Equation</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848</cp:revision>
  <dcterms:created xsi:type="dcterms:W3CDTF">2015-01-29T11:37:37Z</dcterms:created>
  <dcterms:modified xsi:type="dcterms:W3CDTF">2019-05-17T11:37:49Z</dcterms:modified>
</cp:coreProperties>
</file>